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5" r:id="rId1"/>
  </p:sldMasterIdLst>
  <p:notesMasterIdLst>
    <p:notesMasterId r:id="rId49"/>
  </p:notesMasterIdLst>
  <p:handoutMasterIdLst>
    <p:handoutMasterId r:id="rId50"/>
  </p:handoutMasterIdLst>
  <p:sldIdLst>
    <p:sldId id="631" r:id="rId2"/>
    <p:sldId id="604" r:id="rId3"/>
    <p:sldId id="616" r:id="rId4"/>
    <p:sldId id="605" r:id="rId5"/>
    <p:sldId id="570" r:id="rId6"/>
    <p:sldId id="638" r:id="rId7"/>
    <p:sldId id="640" r:id="rId8"/>
    <p:sldId id="611" r:id="rId9"/>
    <p:sldId id="612" r:id="rId10"/>
    <p:sldId id="613" r:id="rId11"/>
    <p:sldId id="614" r:id="rId12"/>
    <p:sldId id="615" r:id="rId13"/>
    <p:sldId id="608" r:id="rId14"/>
    <p:sldId id="639" r:id="rId15"/>
    <p:sldId id="551" r:id="rId16"/>
    <p:sldId id="637" r:id="rId17"/>
    <p:sldId id="592" r:id="rId18"/>
    <p:sldId id="425" r:id="rId19"/>
    <p:sldId id="429" r:id="rId20"/>
    <p:sldId id="430" r:id="rId21"/>
    <p:sldId id="432" r:id="rId22"/>
    <p:sldId id="433" r:id="rId23"/>
    <p:sldId id="530" r:id="rId24"/>
    <p:sldId id="431" r:id="rId25"/>
    <p:sldId id="483" r:id="rId26"/>
    <p:sldId id="484" r:id="rId27"/>
    <p:sldId id="437" r:id="rId28"/>
    <p:sldId id="439" r:id="rId29"/>
    <p:sldId id="440" r:id="rId30"/>
    <p:sldId id="485" r:id="rId31"/>
    <p:sldId id="486" r:id="rId32"/>
    <p:sldId id="624" r:id="rId33"/>
    <p:sldId id="434" r:id="rId34"/>
    <p:sldId id="436" r:id="rId35"/>
    <p:sldId id="435" r:id="rId36"/>
    <p:sldId id="593" r:id="rId37"/>
    <p:sldId id="648" r:id="rId38"/>
    <p:sldId id="594" r:id="rId39"/>
    <p:sldId id="595" r:id="rId40"/>
    <p:sldId id="596" r:id="rId41"/>
    <p:sldId id="597" r:id="rId42"/>
    <p:sldId id="598" r:id="rId43"/>
    <p:sldId id="650" r:id="rId44"/>
    <p:sldId id="641" r:id="rId45"/>
    <p:sldId id="646" r:id="rId46"/>
    <p:sldId id="643" r:id="rId47"/>
    <p:sldId id="644" r:id="rId48"/>
  </p:sldIdLst>
  <p:sldSz cx="9144000" cy="6858000" type="screen4x3"/>
  <p:notesSz cx="6858000" cy="93138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EFCD"/>
    <a:srgbClr val="FF00FF"/>
    <a:srgbClr val="BDBD0F"/>
    <a:srgbClr val="06C60F"/>
    <a:srgbClr val="C408AE"/>
    <a:srgbClr val="FF6600"/>
    <a:srgbClr val="800080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>
        <p:scale>
          <a:sx n="70" d="100"/>
          <a:sy n="70" d="100"/>
        </p:scale>
        <p:origin x="-136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7138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47138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8D0B419-185A-4A5B-84B4-7C425B631D41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080999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1725" y="698500"/>
            <a:ext cx="4656138" cy="3492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24363"/>
            <a:ext cx="54864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7138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47138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41DDA2B3-A221-4B4A-A522-74588392C0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713473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endParaRPr lang="id-ID" sz="1200" smtClean="0">
              <a:latin typeface="Arial" charset="0"/>
            </a:endParaRPr>
          </a:p>
        </p:txBody>
      </p:sp>
      <p:sp>
        <p:nvSpPr>
          <p:cNvPr id="5325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92CDC7E6-D2F1-4C50-AAD7-33346EB2384D}" type="slidenum">
              <a:rPr lang="en-US" sz="1200" smtClean="0">
                <a:latin typeface="Arial" charset="0"/>
              </a:rPr>
              <a:pPr eaLnBrk="1" hangingPunct="1"/>
              <a:t>1</a:t>
            </a:fld>
            <a:endParaRPr lang="en-US" sz="1200" smtClean="0">
              <a:latin typeface="Arial" charset="0"/>
            </a:endParaRPr>
          </a:p>
        </p:txBody>
      </p:sp>
      <p:sp>
        <p:nvSpPr>
          <p:cNvPr id="5325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41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42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63530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600200"/>
            <a:ext cx="82296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id-ID"/>
              <a:t>Click to edit Master title style</a:t>
            </a:r>
          </a:p>
        </p:txBody>
      </p:sp>
      <p:sp>
        <p:nvSpPr>
          <p:cNvPr id="63531" name="Rectangle 4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id-ID"/>
              <a:t>Click to edit Master subtitle style</a:t>
            </a:r>
          </a:p>
        </p:txBody>
      </p:sp>
      <p:sp>
        <p:nvSpPr>
          <p:cNvPr id="44" name="Rectangle 4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B7B173-306A-47F2-937E-A0372FAEF576}" type="datetime2">
              <a:rPr lang="en-US"/>
              <a:pPr>
                <a:defRPr/>
              </a:pPr>
              <a:t>Monday, September 08, 2014</a:t>
            </a:fld>
            <a:endParaRPr lang="id-ID"/>
          </a:p>
        </p:txBody>
      </p:sp>
      <p:sp>
        <p:nvSpPr>
          <p:cNvPr id="4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4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D113A5-AE23-41DC-BA5F-62BD48398F28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85561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9BF410-3902-4BE6-AA01-4171ED8BE2D7}" type="datetime2">
              <a:rPr lang="en-US"/>
              <a:pPr>
                <a:defRPr/>
              </a:pPr>
              <a:t>Monday, September 08, 2014</a:t>
            </a:fld>
            <a:endParaRPr lang="id-ID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FA21B0-1BF5-4727-94D0-606572BF71F9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55841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D46734-126C-4FE4-80E2-46FEBECB884C}" type="datetime2">
              <a:rPr lang="en-US"/>
              <a:pPr>
                <a:defRPr/>
              </a:pPr>
              <a:t>Monday, September 08, 2014</a:t>
            </a:fld>
            <a:endParaRPr lang="id-ID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BD66C3-EE67-49C2-AEDA-B2E44628BBCE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973633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606ED-F8A1-40C8-A130-03C3A2C92971}" type="datetime2">
              <a:rPr lang="en-US"/>
              <a:pPr>
                <a:defRPr/>
              </a:pPr>
              <a:t>Monday, September 08, 2014</a:t>
            </a:fld>
            <a:endParaRPr lang="id-ID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E161B1-3F33-44E9-96E1-66E22B82F8EC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287753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DF443F-5994-4051-A4C8-0A50E206A492}" type="datetime2">
              <a:rPr lang="en-US"/>
              <a:pPr>
                <a:defRPr/>
              </a:pPr>
              <a:t>Monday, September 08, 2014</a:t>
            </a:fld>
            <a:endParaRPr lang="id-ID"/>
          </a:p>
        </p:txBody>
      </p:sp>
      <p:sp>
        <p:nvSpPr>
          <p:cNvPr id="7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8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767FAB-6DC3-4DAD-B889-93DB270FE2B8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230123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28600"/>
            <a:ext cx="8229600" cy="5867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3AB2B4-7F9A-428A-ADAB-6DF5F916DFE0}" type="datetime2">
              <a:rPr lang="en-US"/>
              <a:pPr>
                <a:defRPr/>
              </a:pPr>
              <a:t>Monday, September 08, 2014</a:t>
            </a:fld>
            <a:endParaRPr lang="id-ID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0EF1F8-5731-4D00-8B23-CD3D1911029A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982885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B58BC6-9B29-491B-A749-ED32BD2AC70C}" type="datetime2">
              <a:rPr lang="en-US"/>
              <a:pPr>
                <a:defRPr/>
              </a:pPr>
              <a:t>Monday, September 08, 2014</a:t>
            </a:fld>
            <a:endParaRPr lang="id-ID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B28777-F7B5-4013-AE32-21F5470A703D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251266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id-ID" noProof="0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F4FA86-5AD8-4A13-A72C-6B19CFCA587C}" type="datetime2">
              <a:rPr lang="en-US"/>
              <a:pPr>
                <a:defRPr/>
              </a:pPr>
              <a:t>Monday, September 08, 2014</a:t>
            </a:fld>
            <a:endParaRPr lang="id-ID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D0C5B-A959-436B-8E90-9D8404545B6C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401572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8007" y="274196"/>
            <a:ext cx="8229601" cy="114378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8007" y="1599730"/>
            <a:ext cx="4036585" cy="218729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9410" y="1599730"/>
            <a:ext cx="4038197" cy="218729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8007" y="3937436"/>
            <a:ext cx="4036585" cy="21888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9410" y="3937436"/>
            <a:ext cx="4038197" cy="21888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151273-DC2C-4687-A3E9-8CBFA87FFB50}" type="datetime2">
              <a:rPr lang="en-US"/>
              <a:pPr>
                <a:defRPr/>
              </a:pPr>
              <a:t>Monday, September 08, 2014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1CD4CE-A0B7-4406-87D1-E36EAE46FD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0378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6A068B-51D3-487E-B44A-0F49F0C81CA2}" type="datetime2">
              <a:rPr lang="en-US"/>
              <a:pPr>
                <a:defRPr/>
              </a:pPr>
              <a:t>Monday, September 08, 2014</a:t>
            </a:fld>
            <a:endParaRPr lang="id-ID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FF4D7A-3AE9-465B-BA9D-CBBBAA9D6004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80228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69E4EA-A03A-4A2D-A286-3D7DCDE1C7F6}" type="datetime2">
              <a:rPr lang="en-US"/>
              <a:pPr>
                <a:defRPr/>
              </a:pPr>
              <a:t>Monday, September 08, 2014</a:t>
            </a:fld>
            <a:endParaRPr lang="id-ID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EA2722-5CB0-4828-8D8E-ECC7FEBAF92A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75659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5558A3-0BAF-4DAC-814E-8362881ABF16}" type="datetime2">
              <a:rPr lang="en-US"/>
              <a:pPr>
                <a:defRPr/>
              </a:pPr>
              <a:t>Monday, September 08, 2014</a:t>
            </a:fld>
            <a:endParaRPr lang="id-ID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0118CF-70A8-48C2-83D0-C3A297609C74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10752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94AE75-1555-4A6F-898F-E9F6AD7EB506}" type="datetime2">
              <a:rPr lang="en-US"/>
              <a:pPr>
                <a:defRPr/>
              </a:pPr>
              <a:t>Monday, September 08, 2014</a:t>
            </a:fld>
            <a:endParaRPr lang="id-ID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61B4D5-F512-4DFB-84B7-D15148A817F1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13236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CF293E-6AB9-4CD4-8A6D-589E86D0A58D}" type="datetime2">
              <a:rPr lang="en-US"/>
              <a:pPr>
                <a:defRPr/>
              </a:pPr>
              <a:t>Monday, September 08, 2014</a:t>
            </a:fld>
            <a:endParaRPr lang="id-ID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85403E-C187-4F08-8737-0DB9E17AE835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44938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4E6803-D307-4CF4-92AB-1FF237E994B4}" type="datetime2">
              <a:rPr lang="en-US"/>
              <a:pPr>
                <a:defRPr/>
              </a:pPr>
              <a:t>Monday, September 08, 2014</a:t>
            </a:fld>
            <a:endParaRPr lang="id-ID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04FBEC-4324-4241-B19D-754285262A02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98764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A67880-05ED-4B0F-AF34-A57B4961029F}" type="datetime2">
              <a:rPr lang="en-US"/>
              <a:pPr>
                <a:defRPr/>
              </a:pPr>
              <a:t>Monday, September 08, 2014</a:t>
            </a:fld>
            <a:endParaRPr lang="id-ID"/>
          </a:p>
        </p:txBody>
      </p:sp>
      <p:sp>
        <p:nvSpPr>
          <p:cNvPr id="3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4035AF-1616-4FF9-A27A-7B969E5659DA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13171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EA792A-CD65-40C4-9FE8-9C906FD1DD6C}" type="datetime2">
              <a:rPr lang="en-US"/>
              <a:pPr>
                <a:defRPr/>
              </a:pPr>
              <a:t>Monday, September 08, 2014</a:t>
            </a:fld>
            <a:endParaRPr lang="id-ID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3D3DAD-F493-4DAB-A1A1-F4D91436C82D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8921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07F9D4-FEA6-4645-95B3-F88039E86182}" type="datetime2">
              <a:rPr lang="en-US"/>
              <a:pPr>
                <a:defRPr/>
              </a:pPr>
              <a:t>Monday, September 08, 2014</a:t>
            </a:fld>
            <a:endParaRPr lang="id-ID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03E5C4-D396-4EAB-BD38-71A05C00F557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40695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57647"/>
                <a:invGamma/>
              </a:schemeClr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62467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2468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2469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2470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2471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2472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2473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2474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2475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2476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2477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2478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2479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2480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2481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2482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2483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2484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2485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2486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2487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2488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2489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2490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2491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2492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2493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2494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2495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2496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2497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2498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2499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2500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2501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2502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2092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62504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2505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62506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d-ID" smtClean="0"/>
              <a:t>Click to edit Master title style</a:t>
            </a:r>
          </a:p>
        </p:txBody>
      </p:sp>
      <p:sp>
        <p:nvSpPr>
          <p:cNvPr id="62507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d-ID" smtClean="0"/>
              <a:t>Click to edit Master text styles</a:t>
            </a:r>
          </a:p>
          <a:p>
            <a:pPr lvl="1"/>
            <a:r>
              <a:rPr lang="id-ID" smtClean="0"/>
              <a:t>Second level</a:t>
            </a:r>
          </a:p>
          <a:p>
            <a:pPr lvl="2"/>
            <a:r>
              <a:rPr lang="id-ID" smtClean="0"/>
              <a:t>Third level</a:t>
            </a:r>
          </a:p>
          <a:p>
            <a:pPr lvl="3"/>
            <a:r>
              <a:rPr lang="id-ID" smtClean="0"/>
              <a:t>Fourth level</a:t>
            </a:r>
          </a:p>
          <a:p>
            <a:pPr lvl="4"/>
            <a:r>
              <a:rPr lang="id-ID" smtClean="0"/>
              <a:t>Fifth level</a:t>
            </a:r>
          </a:p>
        </p:txBody>
      </p:sp>
      <p:sp>
        <p:nvSpPr>
          <p:cNvPr id="62508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Arial" charset="0"/>
              </a:defRPr>
            </a:lvl1pPr>
          </a:lstStyle>
          <a:p>
            <a:pPr>
              <a:defRPr/>
            </a:pPr>
            <a:fld id="{07D87485-8903-47B0-BBF9-08F32D031896}" type="datetime2">
              <a:rPr lang="en-US"/>
              <a:pPr>
                <a:defRPr/>
              </a:pPr>
              <a:t>Monday, September 08, 2014</a:t>
            </a:fld>
            <a:endParaRPr lang="id-ID"/>
          </a:p>
        </p:txBody>
      </p:sp>
      <p:sp>
        <p:nvSpPr>
          <p:cNvPr id="62509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2510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Arial" charset="0"/>
              </a:defRPr>
            </a:lvl1pPr>
          </a:lstStyle>
          <a:p>
            <a:pPr>
              <a:defRPr/>
            </a:pPr>
            <a:fld id="{90EC29E1-4EF4-4798-A747-46E75C906AB6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217" r:id="rId1"/>
    <p:sldLayoutId id="2147484201" r:id="rId2"/>
    <p:sldLayoutId id="2147484202" r:id="rId3"/>
    <p:sldLayoutId id="2147484203" r:id="rId4"/>
    <p:sldLayoutId id="2147484204" r:id="rId5"/>
    <p:sldLayoutId id="2147484205" r:id="rId6"/>
    <p:sldLayoutId id="2147484206" r:id="rId7"/>
    <p:sldLayoutId id="2147484207" r:id="rId8"/>
    <p:sldLayoutId id="2147484208" r:id="rId9"/>
    <p:sldLayoutId id="2147484209" r:id="rId10"/>
    <p:sldLayoutId id="2147484210" r:id="rId11"/>
    <p:sldLayoutId id="2147484211" r:id="rId12"/>
    <p:sldLayoutId id="2147484212" r:id="rId13"/>
    <p:sldLayoutId id="2147484213" r:id="rId14"/>
    <p:sldLayoutId id="2147484214" r:id="rId15"/>
    <p:sldLayoutId id="2147484215" r:id="rId16"/>
    <p:sldLayoutId id="2147484218" r:id="rId17"/>
    <p:sldLayoutId id="2147484216" r:id="rId18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itchFamily="2" charset="2"/>
        <a:buBlip>
          <a:blip r:embed="rId20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21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22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22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22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22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22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914400"/>
            <a:ext cx="8497888" cy="1828800"/>
          </a:xfrm>
        </p:spPr>
        <p:txBody>
          <a:bodyPr/>
          <a:lstStyle/>
          <a:p>
            <a:pPr eaLnBrk="1" hangingPunct="1">
              <a:defRPr/>
            </a:pPr>
            <a:r>
              <a:rPr lang="id-ID" sz="3200" b="1" dirty="0" smtClean="0">
                <a:solidFill>
                  <a:srgbClr val="FFFF00"/>
                </a:solidFill>
                <a:latin typeface="Verdana" pitchFamily="34" charset="0"/>
              </a:rPr>
              <a:t>PENYUSUNAN PROPOSAL </a:t>
            </a:r>
            <a:r>
              <a:rPr lang="en-US" sz="3200" b="1" dirty="0" smtClean="0">
                <a:solidFill>
                  <a:srgbClr val="FFFF00"/>
                </a:solidFill>
                <a:latin typeface="Verdana" pitchFamily="34" charset="0"/>
              </a:rPr>
              <a:t>PKM </a:t>
            </a:r>
            <a:br>
              <a:rPr lang="en-US" sz="3200" b="1" dirty="0" smtClean="0">
                <a:solidFill>
                  <a:srgbClr val="FFFF00"/>
                </a:solidFill>
                <a:latin typeface="Verdana" pitchFamily="34" charset="0"/>
              </a:rPr>
            </a:br>
            <a:r>
              <a:rPr lang="en-US" sz="3200" b="1" dirty="0" smtClean="0">
                <a:solidFill>
                  <a:srgbClr val="FFFF00"/>
                </a:solidFill>
                <a:latin typeface="Verdana" pitchFamily="34" charset="0"/>
              </a:rPr>
              <a:t>MENUJU</a:t>
            </a:r>
            <a:r>
              <a:rPr lang="en-US" sz="4400" b="1" dirty="0" smtClean="0">
                <a:solidFill>
                  <a:srgbClr val="FFFF00"/>
                </a:solidFill>
                <a:latin typeface="Verdana" pitchFamily="34" charset="0"/>
              </a:rPr>
              <a:t> </a:t>
            </a:r>
            <a:br>
              <a:rPr lang="en-US" sz="4400" b="1" dirty="0" smtClean="0">
                <a:solidFill>
                  <a:srgbClr val="FFFF00"/>
                </a:solidFill>
                <a:latin typeface="Verdana" pitchFamily="34" charset="0"/>
              </a:rPr>
            </a:br>
            <a:r>
              <a:rPr lang="en-US" sz="4400" b="1" dirty="0" smtClean="0">
                <a:solidFill>
                  <a:srgbClr val="FFFF00"/>
                </a:solidFill>
                <a:latin typeface="Verdana" pitchFamily="34" charset="0"/>
              </a:rPr>
              <a:t>PIMNAS 2015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sz="quarter" idx="1"/>
          </p:nvPr>
        </p:nvSpPr>
        <p:spPr>
          <a:xfrm>
            <a:off x="762000" y="4191000"/>
            <a:ext cx="7620000" cy="2057400"/>
          </a:xfrm>
        </p:spPr>
        <p:txBody>
          <a:bodyPr/>
          <a:lstStyle/>
          <a:p>
            <a:pPr>
              <a:defRPr/>
            </a:pPr>
            <a:r>
              <a:rPr lang="en-US" b="1" dirty="0" smtClean="0">
                <a:solidFill>
                  <a:srgbClr val="FFFF00"/>
                </a:solidFill>
              </a:rPr>
              <a:t>Drs. </a:t>
            </a:r>
            <a:r>
              <a:rPr lang="en-US" b="1" dirty="0" err="1" smtClean="0">
                <a:solidFill>
                  <a:srgbClr val="FFFF00"/>
                </a:solidFill>
              </a:rPr>
              <a:t>Hendro</a:t>
            </a:r>
            <a:r>
              <a:rPr lang="en-US" b="1" dirty="0" smtClean="0">
                <a:solidFill>
                  <a:srgbClr val="FFFF00"/>
                </a:solidFill>
              </a:rPr>
              <a:t> </a:t>
            </a:r>
            <a:r>
              <a:rPr lang="en-US" b="1" dirty="0" err="1" smtClean="0">
                <a:solidFill>
                  <a:srgbClr val="FFFF00"/>
                </a:solidFill>
              </a:rPr>
              <a:t>Setyono</a:t>
            </a:r>
            <a:r>
              <a:rPr lang="en-US" b="1" dirty="0" smtClean="0">
                <a:solidFill>
                  <a:srgbClr val="FFFF00"/>
                </a:solidFill>
              </a:rPr>
              <a:t>, SE., M.Sc.</a:t>
            </a:r>
          </a:p>
          <a:p>
            <a:pPr>
              <a:defRPr/>
            </a:pPr>
            <a:r>
              <a:rPr lang="en-US" sz="3200" dirty="0" err="1" smtClean="0"/>
              <a:t>Kepala</a:t>
            </a:r>
            <a:r>
              <a:rPr lang="en-US" sz="3200" dirty="0" smtClean="0"/>
              <a:t> </a:t>
            </a:r>
            <a:r>
              <a:rPr lang="en-US" sz="3200" dirty="0" err="1" smtClean="0"/>
              <a:t>Bidang</a:t>
            </a:r>
            <a:r>
              <a:rPr lang="en-US" sz="3200" dirty="0" smtClean="0"/>
              <a:t> </a:t>
            </a:r>
            <a:r>
              <a:rPr lang="en-US" sz="3200" dirty="0" err="1" smtClean="0"/>
              <a:t>Kemahasiswaan</a:t>
            </a:r>
            <a:endParaRPr lang="en-US" sz="3200" dirty="0" smtClean="0"/>
          </a:p>
          <a:p>
            <a:pPr>
              <a:defRPr/>
            </a:pPr>
            <a:r>
              <a:rPr lang="en-US" sz="3200" dirty="0" err="1" smtClean="0"/>
              <a:t>Universitas</a:t>
            </a:r>
            <a:r>
              <a:rPr lang="en-US" sz="3200" dirty="0" smtClean="0"/>
              <a:t> Ahmad </a:t>
            </a:r>
            <a:r>
              <a:rPr lang="en-US" sz="3200" dirty="0" err="1" smtClean="0"/>
              <a:t>Dahlan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>
                <a:solidFill>
                  <a:srgbClr val="FFFF00"/>
                </a:solidFill>
                <a:latin typeface="Comic Sans MS" pitchFamily="66" charset="0"/>
              </a:rPr>
              <a:t>PKM KEWIRAUSAHAAN (PKMK)</a:t>
            </a:r>
          </a:p>
        </p:txBody>
      </p:sp>
      <p:pic>
        <p:nvPicPr>
          <p:cNvPr id="13315" name="Picture 6" descr="j0149481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066800"/>
            <a:ext cx="3048000" cy="4648200"/>
          </a:xfrm>
        </p:spPr>
      </p:pic>
      <p:sp>
        <p:nvSpPr>
          <p:cNvPr id="2560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048000" y="1600200"/>
            <a:ext cx="5638800" cy="44958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smtClean="0">
                <a:latin typeface="Comic Sans MS" pitchFamily="66" charset="0"/>
              </a:rPr>
              <a:t>PKM Kewirausahaan (PKMK) merupakan kreativitas yang inovatif dalam </a:t>
            </a:r>
            <a:r>
              <a:rPr lang="en-US" sz="2800" smtClean="0">
                <a:solidFill>
                  <a:srgbClr val="FFFF00"/>
                </a:solidFill>
                <a:latin typeface="Comic Sans MS" pitchFamily="66" charset="0"/>
              </a:rPr>
              <a:t>menciptakan peluang pasar </a:t>
            </a:r>
          </a:p>
          <a:p>
            <a:pPr eaLnBrk="1" hangingPunct="1">
              <a:defRPr/>
            </a:pPr>
            <a:r>
              <a:rPr lang="en-US" sz="2800" smtClean="0">
                <a:latin typeface="Comic Sans MS" pitchFamily="66" charset="0"/>
              </a:rPr>
              <a:t>Umumnya didahului oleh survai pasar, karena relevansinya yang tinggi terhadap </a:t>
            </a:r>
            <a:r>
              <a:rPr lang="en-US" sz="2800" smtClean="0">
                <a:solidFill>
                  <a:srgbClr val="FFFF00"/>
                </a:solidFill>
                <a:latin typeface="Comic Sans MS" pitchFamily="66" charset="0"/>
              </a:rPr>
              <a:t>terbukanya peluang perolehan profit </a:t>
            </a:r>
            <a:r>
              <a:rPr lang="en-US" sz="2800" smtClean="0">
                <a:latin typeface="Comic Sans MS" pitchFamily="66" charset="0"/>
              </a:rPr>
              <a:t>bagi kegiatan ini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960438-53C1-4C9F-9E8A-F8E06619A049}" type="slidenum">
              <a:rPr lang="id-ID"/>
              <a:pPr>
                <a:defRPr/>
              </a:pPr>
              <a:t>10</a:t>
            </a:fld>
            <a:endParaRPr lang="id-ID"/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6918FEF0-275B-4DDD-9F1E-072C49FE4B70}" type="datetime2">
              <a:rPr lang="en-US"/>
              <a:pPr>
                <a:defRPr/>
              </a:pPr>
              <a:t>Monday, September 08, 2014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d-ID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  <p:bldP spid="2560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4000" dirty="0" smtClean="0">
                <a:solidFill>
                  <a:srgbClr val="FFFF00"/>
                </a:solidFill>
                <a:latin typeface="Comic Sans MS" pitchFamily="66" charset="0"/>
              </a:rPr>
              <a:t>PKM </a:t>
            </a:r>
            <a:r>
              <a:rPr lang="en-US" sz="4000" dirty="0" err="1" smtClean="0">
                <a:solidFill>
                  <a:srgbClr val="FFFF00"/>
                </a:solidFill>
                <a:latin typeface="Comic Sans MS" pitchFamily="66" charset="0"/>
              </a:rPr>
              <a:t>Pengabdian</a:t>
            </a:r>
            <a:r>
              <a:rPr lang="en-US" sz="4000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4000" dirty="0" err="1" smtClean="0">
                <a:solidFill>
                  <a:srgbClr val="FFFF00"/>
                </a:solidFill>
                <a:latin typeface="Comic Sans MS" pitchFamily="66" charset="0"/>
              </a:rPr>
              <a:t>Masyarakat</a:t>
            </a:r>
            <a:r>
              <a:rPr lang="en-US" sz="4000" dirty="0" smtClean="0">
                <a:solidFill>
                  <a:srgbClr val="FFFF00"/>
                </a:solidFill>
                <a:latin typeface="Comic Sans MS" pitchFamily="66" charset="0"/>
              </a:rPr>
              <a:t> (PKMM)</a:t>
            </a:r>
          </a:p>
        </p:txBody>
      </p:sp>
      <p:pic>
        <p:nvPicPr>
          <p:cNvPr id="14339" name="Picture 7" descr="j0240719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3850" y="1916113"/>
            <a:ext cx="2514600" cy="4386262"/>
          </a:xfrm>
        </p:spPr>
      </p:pic>
      <p:sp>
        <p:nvSpPr>
          <p:cNvPr id="22534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2667000" y="1600200"/>
            <a:ext cx="6477000" cy="4533900"/>
          </a:xfrm>
        </p:spPr>
        <p:txBody>
          <a:bodyPr/>
          <a:lstStyle/>
          <a:p>
            <a:pPr eaLnBrk="1" hangingPunct="1">
              <a:defRPr/>
            </a:pPr>
            <a:r>
              <a:rPr lang="en-US" sz="2200" dirty="0" smtClean="0">
                <a:latin typeface="Comic Sans MS" pitchFamily="66" charset="0"/>
              </a:rPr>
              <a:t>PKM </a:t>
            </a:r>
            <a:r>
              <a:rPr lang="en-US" sz="2200" dirty="0" err="1" smtClean="0">
                <a:latin typeface="Comic Sans MS" pitchFamily="66" charset="0"/>
              </a:rPr>
              <a:t>Pengabdian</a:t>
            </a:r>
            <a:r>
              <a:rPr lang="en-US" sz="2200" dirty="0" smtClean="0">
                <a:latin typeface="Comic Sans MS" pitchFamily="66" charset="0"/>
              </a:rPr>
              <a:t> </a:t>
            </a:r>
            <a:r>
              <a:rPr lang="en-US" sz="2200" dirty="0" err="1" smtClean="0">
                <a:latin typeface="Comic Sans MS" pitchFamily="66" charset="0"/>
              </a:rPr>
              <a:t>kepada</a:t>
            </a:r>
            <a:r>
              <a:rPr lang="en-US" sz="2200" dirty="0" smtClean="0">
                <a:latin typeface="Comic Sans MS" pitchFamily="66" charset="0"/>
              </a:rPr>
              <a:t> </a:t>
            </a:r>
            <a:r>
              <a:rPr lang="en-US" sz="2200" dirty="0" err="1" smtClean="0">
                <a:latin typeface="Comic Sans MS" pitchFamily="66" charset="0"/>
              </a:rPr>
              <a:t>Masyarakat</a:t>
            </a:r>
            <a:r>
              <a:rPr lang="en-US" sz="2200" dirty="0" smtClean="0">
                <a:latin typeface="Comic Sans MS" pitchFamily="66" charset="0"/>
              </a:rPr>
              <a:t> (PKMM) </a:t>
            </a:r>
            <a:r>
              <a:rPr lang="en-US" sz="2200" dirty="0" err="1" smtClean="0">
                <a:latin typeface="Comic Sans MS" pitchFamily="66" charset="0"/>
              </a:rPr>
              <a:t>merupakan</a:t>
            </a:r>
            <a:r>
              <a:rPr lang="en-US" sz="2200" dirty="0" smtClean="0">
                <a:latin typeface="Comic Sans MS" pitchFamily="66" charset="0"/>
              </a:rPr>
              <a:t> </a:t>
            </a:r>
            <a:r>
              <a:rPr lang="en-US" sz="2200" dirty="0" err="1" smtClean="0">
                <a:latin typeface="Comic Sans MS" pitchFamily="66" charset="0"/>
              </a:rPr>
              <a:t>kreativitas</a:t>
            </a:r>
            <a:r>
              <a:rPr lang="en-US" sz="2200" dirty="0" smtClean="0">
                <a:latin typeface="Comic Sans MS" pitchFamily="66" charset="0"/>
              </a:rPr>
              <a:t> yang </a:t>
            </a:r>
            <a:r>
              <a:rPr lang="en-US" sz="2200" dirty="0" err="1" smtClean="0">
                <a:latin typeface="Comic Sans MS" pitchFamily="66" charset="0"/>
              </a:rPr>
              <a:t>inovatif</a:t>
            </a:r>
            <a:r>
              <a:rPr lang="en-US" sz="2200" dirty="0" smtClean="0">
                <a:latin typeface="Comic Sans MS" pitchFamily="66" charset="0"/>
              </a:rPr>
              <a:t> </a:t>
            </a:r>
            <a:r>
              <a:rPr lang="en-US" sz="2200" dirty="0" err="1" smtClean="0">
                <a:latin typeface="Comic Sans MS" pitchFamily="66" charset="0"/>
              </a:rPr>
              <a:t>dalam</a:t>
            </a:r>
            <a:r>
              <a:rPr lang="en-US" sz="2200" dirty="0" smtClean="0">
                <a:latin typeface="Comic Sans MS" pitchFamily="66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latin typeface="Comic Sans MS" pitchFamily="66" charset="0"/>
              </a:rPr>
              <a:t>membantu</a:t>
            </a:r>
            <a:r>
              <a:rPr lang="en-US" sz="2200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latin typeface="Comic Sans MS" pitchFamily="66" charset="0"/>
              </a:rPr>
              <a:t>memecahkan</a:t>
            </a:r>
            <a:r>
              <a:rPr lang="en-US" sz="2200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latin typeface="Comic Sans MS" pitchFamily="66" charset="0"/>
              </a:rPr>
              <a:t>persoalan</a:t>
            </a:r>
            <a:r>
              <a:rPr lang="en-US" sz="2200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latin typeface="Comic Sans MS" pitchFamily="66" charset="0"/>
              </a:rPr>
              <a:t>di</a:t>
            </a:r>
            <a:r>
              <a:rPr lang="en-US" sz="2200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latin typeface="Comic Sans MS" pitchFamily="66" charset="0"/>
              </a:rPr>
              <a:t>masyarakat</a:t>
            </a:r>
            <a:endParaRPr lang="en-US" sz="22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defRPr/>
            </a:pPr>
            <a:r>
              <a:rPr lang="id-ID" sz="2200" dirty="0" smtClean="0">
                <a:latin typeface="Comic Sans MS" pitchFamily="66" charset="0"/>
              </a:rPr>
              <a:t>Semua</a:t>
            </a:r>
            <a:r>
              <a:rPr lang="en-US" sz="2200" dirty="0" smtClean="0">
                <a:latin typeface="Comic Sans MS" pitchFamily="66" charset="0"/>
              </a:rPr>
              <a:t> </a:t>
            </a:r>
            <a:r>
              <a:rPr lang="en-US" sz="2200" dirty="0" err="1" smtClean="0">
                <a:latin typeface="Comic Sans MS" pitchFamily="66" charset="0"/>
              </a:rPr>
              <a:t>kegiatan</a:t>
            </a:r>
            <a:r>
              <a:rPr lang="en-US" sz="2200" dirty="0" smtClean="0">
                <a:latin typeface="Comic Sans MS" pitchFamily="66" charset="0"/>
              </a:rPr>
              <a:t> </a:t>
            </a:r>
            <a:r>
              <a:rPr lang="id-ID" sz="2200" dirty="0" smtClean="0">
                <a:solidFill>
                  <a:srgbClr val="FFFF00"/>
                </a:solidFill>
                <a:latin typeface="Comic Sans MS" pitchFamily="66" charset="0"/>
              </a:rPr>
              <a:t>PEMBERDAYAAN MASYARAKAT  YANG MEMPUNYAI NILAI TAMBAH DAN BERKESINAMBUNGAN</a:t>
            </a:r>
            <a:r>
              <a:rPr lang="id-ID" sz="2200" dirty="0" smtClean="0">
                <a:latin typeface="Comic Sans MS" pitchFamily="66" charset="0"/>
              </a:rPr>
              <a:t>.</a:t>
            </a:r>
          </a:p>
          <a:p>
            <a:pPr eaLnBrk="1" hangingPunct="1">
              <a:defRPr/>
            </a:pPr>
            <a:r>
              <a:rPr lang="id-ID" sz="2200" dirty="0" smtClean="0">
                <a:latin typeface="Comic Sans MS" pitchFamily="66" charset="0"/>
              </a:rPr>
              <a:t>Bentuk Kegiatan misalnya: </a:t>
            </a:r>
            <a:r>
              <a:rPr lang="en-US" sz="2200" dirty="0" err="1" smtClean="0">
                <a:latin typeface="Comic Sans MS" pitchFamily="66" charset="0"/>
              </a:rPr>
              <a:t>penataan</a:t>
            </a:r>
            <a:r>
              <a:rPr lang="en-US" sz="2200" dirty="0" smtClean="0">
                <a:latin typeface="Comic Sans MS" pitchFamily="66" charset="0"/>
              </a:rPr>
              <a:t> </a:t>
            </a:r>
            <a:r>
              <a:rPr lang="en-US" sz="2200" dirty="0" err="1" smtClean="0">
                <a:latin typeface="Comic Sans MS" pitchFamily="66" charset="0"/>
              </a:rPr>
              <a:t>dan</a:t>
            </a:r>
            <a:r>
              <a:rPr lang="en-US" sz="2200" dirty="0" smtClean="0">
                <a:latin typeface="Comic Sans MS" pitchFamily="66" charset="0"/>
              </a:rPr>
              <a:t> </a:t>
            </a:r>
            <a:r>
              <a:rPr lang="en-US" sz="2200" dirty="0" err="1" smtClean="0">
                <a:latin typeface="Comic Sans MS" pitchFamily="66" charset="0"/>
              </a:rPr>
              <a:t>perbaikan</a:t>
            </a:r>
            <a:r>
              <a:rPr lang="en-US" sz="2200" dirty="0" smtClean="0">
                <a:latin typeface="Comic Sans MS" pitchFamily="66" charset="0"/>
              </a:rPr>
              <a:t> </a:t>
            </a:r>
            <a:r>
              <a:rPr lang="en-US" sz="2200" dirty="0" err="1" smtClean="0">
                <a:latin typeface="Comic Sans MS" pitchFamily="66" charset="0"/>
              </a:rPr>
              <a:t>lingkungan</a:t>
            </a:r>
            <a:r>
              <a:rPr lang="en-US" sz="2200" dirty="0" smtClean="0">
                <a:latin typeface="Comic Sans MS" pitchFamily="66" charset="0"/>
              </a:rPr>
              <a:t>, </a:t>
            </a:r>
            <a:r>
              <a:rPr lang="en-US" sz="2200" dirty="0" err="1" smtClean="0">
                <a:latin typeface="Comic Sans MS" pitchFamily="66" charset="0"/>
              </a:rPr>
              <a:t>pe</a:t>
            </a:r>
            <a:r>
              <a:rPr lang="id-ID" sz="2200" dirty="0" smtClean="0">
                <a:latin typeface="Comic Sans MS" pitchFamily="66" charset="0"/>
              </a:rPr>
              <a:t>ngentasan kemiskinan</a:t>
            </a:r>
            <a:r>
              <a:rPr lang="en-US" sz="2200" dirty="0" smtClean="0">
                <a:latin typeface="Comic Sans MS" pitchFamily="66" charset="0"/>
              </a:rPr>
              <a:t>, </a:t>
            </a:r>
            <a:r>
              <a:rPr lang="en-US" sz="2200" dirty="0" err="1" smtClean="0">
                <a:latin typeface="Comic Sans MS" pitchFamily="66" charset="0"/>
              </a:rPr>
              <a:t>pengembangan</a:t>
            </a:r>
            <a:r>
              <a:rPr lang="en-US" sz="2200" dirty="0" smtClean="0">
                <a:latin typeface="Comic Sans MS" pitchFamily="66" charset="0"/>
              </a:rPr>
              <a:t> </a:t>
            </a:r>
            <a:r>
              <a:rPr lang="en-US" sz="2200" dirty="0" err="1" smtClean="0">
                <a:latin typeface="Comic Sans MS" pitchFamily="66" charset="0"/>
              </a:rPr>
              <a:t>kelembagaan</a:t>
            </a:r>
            <a:r>
              <a:rPr lang="en-US" sz="2200" dirty="0" smtClean="0">
                <a:latin typeface="Comic Sans MS" pitchFamily="66" charset="0"/>
              </a:rPr>
              <a:t> </a:t>
            </a:r>
            <a:r>
              <a:rPr lang="en-US" sz="2200" dirty="0" err="1" smtClean="0">
                <a:latin typeface="Comic Sans MS" pitchFamily="66" charset="0"/>
              </a:rPr>
              <a:t>masyarakat</a:t>
            </a:r>
            <a:r>
              <a:rPr lang="en-US" sz="2200" dirty="0" smtClean="0">
                <a:latin typeface="Comic Sans MS" pitchFamily="66" charset="0"/>
              </a:rPr>
              <a:t>, </a:t>
            </a:r>
            <a:r>
              <a:rPr lang="id-ID" sz="2200" dirty="0" smtClean="0">
                <a:latin typeface="Comic Sans MS" pitchFamily="66" charset="0"/>
              </a:rPr>
              <a:t>penanganan banjir</a:t>
            </a:r>
            <a:r>
              <a:rPr lang="en-US" sz="2200" dirty="0" smtClean="0">
                <a:latin typeface="Comic Sans MS" pitchFamily="66" charset="0"/>
              </a:rPr>
              <a:t>, </a:t>
            </a:r>
            <a:r>
              <a:rPr lang="en-US" sz="2200" dirty="0" err="1" smtClean="0">
                <a:latin typeface="Comic Sans MS" pitchFamily="66" charset="0"/>
              </a:rPr>
              <a:t>dll</a:t>
            </a:r>
            <a:r>
              <a:rPr lang="en-US" sz="2200" dirty="0" smtClean="0">
                <a:latin typeface="Comic Sans MS" pitchFamily="66" charset="0"/>
              </a:rPr>
              <a:t>.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0C2571-BFF6-4C5C-B3C3-E5BD1CE8E86B}" type="slidenum">
              <a:rPr lang="id-ID"/>
              <a:pPr>
                <a:defRPr/>
              </a:pPr>
              <a:t>11</a:t>
            </a:fld>
            <a:endParaRPr lang="id-ID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3EC4D645-05F3-4770-80CC-922AD459A5B9}" type="datetime2">
              <a:rPr lang="en-US"/>
              <a:pPr>
                <a:defRPr/>
              </a:pPr>
              <a:t>Monday, September 08, 2014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d-ID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/>
      <p:bldP spid="2253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067175" y="1484313"/>
            <a:ext cx="4702175" cy="4251325"/>
          </a:xfrm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id-ID" dirty="0" smtClean="0"/>
              <a:t>Merupakan program penciptaan yang didasari atas </a:t>
            </a:r>
            <a:r>
              <a:rPr lang="id-ID" dirty="0" smtClean="0">
                <a:solidFill>
                  <a:srgbClr val="FFFF00"/>
                </a:solidFill>
              </a:rPr>
              <a:t>karsa</a:t>
            </a:r>
            <a:r>
              <a:rPr lang="en-US" dirty="0" smtClean="0">
                <a:solidFill>
                  <a:srgbClr val="FFFF00"/>
                </a:solidFill>
              </a:rPr>
              <a:t> (</a:t>
            </a:r>
            <a:r>
              <a:rPr lang="en-US" dirty="0" err="1" smtClean="0">
                <a:solidFill>
                  <a:srgbClr val="FFFF00"/>
                </a:solidFill>
              </a:rPr>
              <a:t>keinginan</a:t>
            </a:r>
            <a:r>
              <a:rPr lang="en-US" dirty="0" smtClean="0">
                <a:solidFill>
                  <a:srgbClr val="FFFF00"/>
                </a:solidFill>
              </a:rPr>
              <a:t>)</a:t>
            </a:r>
            <a:r>
              <a:rPr lang="id-ID" dirty="0" smtClean="0">
                <a:solidFill>
                  <a:srgbClr val="FFFF00"/>
                </a:solidFill>
              </a:rPr>
              <a:t> dan nalar mahasiswa</a:t>
            </a:r>
          </a:p>
          <a:p>
            <a:pPr>
              <a:defRPr/>
            </a:pPr>
            <a:r>
              <a:rPr lang="id-ID" dirty="0" smtClean="0"/>
              <a:t>Bersifat konstruktif serta menghasilkan suatu sistem, desain, model/barang atau prototipe dan sejenisnya</a:t>
            </a:r>
          </a:p>
          <a:p>
            <a:pPr>
              <a:defRPr/>
            </a:pPr>
            <a:r>
              <a:rPr lang="id-ID" dirty="0" smtClean="0">
                <a:solidFill>
                  <a:srgbClr val="FFFF00"/>
                </a:solidFill>
              </a:rPr>
              <a:t>Karya cipta tersebut mungkin belum memberikan nilai kemanfaatan langsung bagi pihak lain</a:t>
            </a:r>
            <a:endParaRPr lang="id-ID" dirty="0">
              <a:solidFill>
                <a:srgbClr val="FFFF0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38F9F46D-8F9F-4B2D-857B-2D71592E0AE7}" type="datetime2">
              <a:rPr lang="en-US"/>
              <a:pPr>
                <a:defRPr/>
              </a:pPr>
              <a:t>Monday, September 08, 2014</a:t>
            </a:fld>
            <a:endParaRPr lang="id-ID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75A611-6C1C-4931-9E01-BBE51566B7C7}" type="slidenum">
              <a:rPr lang="id-ID" smtClean="0"/>
              <a:pPr>
                <a:defRPr/>
              </a:pPr>
              <a:t>12</a:t>
            </a:fld>
            <a:endParaRPr lang="id-ID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23850" y="188913"/>
            <a:ext cx="7419975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rgbClr val="FFCC66">
                <a:alpha val="50000"/>
              </a:srgbClr>
            </a:outerShdw>
          </a:effectLst>
        </p:spPr>
        <p:txBody>
          <a:bodyPr lIns="92075" tIns="46038" rIns="92075" bIns="46038" anchor="ctr"/>
          <a:lstStyle/>
          <a:p>
            <a:pPr algn="ctr">
              <a:lnSpc>
                <a:spcPct val="130000"/>
              </a:lnSpc>
              <a:defRPr/>
            </a:pPr>
            <a:r>
              <a:rPr lang="id-ID" sz="3600" b="1" dirty="0">
                <a:solidFill>
                  <a:srgbClr val="A2F4F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PKM-KARSA CIPTA (PKM-KC)</a:t>
            </a:r>
            <a:endParaRPr lang="en-US" sz="3600" b="1" dirty="0">
              <a:solidFill>
                <a:srgbClr val="A2F4FA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+mn-cs"/>
            </a:endParaRPr>
          </a:p>
        </p:txBody>
      </p:sp>
      <p:pic>
        <p:nvPicPr>
          <p:cNvPr id="15366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268413"/>
            <a:ext cx="3671888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449263" y="320675"/>
            <a:ext cx="8286750" cy="6113463"/>
          </a:xfrm>
          <a:prstGeom prst="rect">
            <a:avLst/>
          </a:prstGeom>
          <a:solidFill>
            <a:schemeClr val="tx1">
              <a:lumMod val="95000"/>
            </a:schemeClr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FFFF00"/>
            </a:outerShdw>
          </a:effectLst>
        </p:spPr>
        <p:txBody>
          <a:bodyPr/>
          <a:lstStyle/>
          <a:p>
            <a:pPr algn="ctr">
              <a:defRPr/>
            </a:pPr>
            <a:r>
              <a:rPr lang="id-ID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pitchFamily="34" charset="0"/>
              </a:rPr>
              <a:t>PINTU LOLOS PKM</a:t>
            </a:r>
          </a:p>
          <a:p>
            <a:pPr algn="ctr">
              <a:defRPr/>
            </a:pPr>
            <a:endParaRPr lang="id-ID" sz="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  <a:cs typeface="Arial" pitchFamily="34" charset="0"/>
            </a:endParaRPr>
          </a:p>
          <a:p>
            <a:pPr marL="633413" indent="-633413">
              <a:lnSpc>
                <a:spcPct val="150000"/>
              </a:lnSpc>
              <a:buFont typeface="+mj-lt"/>
              <a:buAutoNum type="arabicPeriod"/>
              <a:defRPr/>
            </a:pPr>
            <a:r>
              <a:rPr lang="id-ID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pitchFamily="34" charset="0"/>
              </a:rPr>
              <a:t>Administratif</a:t>
            </a:r>
          </a:p>
          <a:p>
            <a:pPr marL="633413" indent="-633413">
              <a:lnSpc>
                <a:spcPct val="150000"/>
              </a:lnSpc>
              <a:buFont typeface="+mj-lt"/>
              <a:buAutoNum type="arabicPeriod"/>
              <a:defRPr/>
            </a:pPr>
            <a:r>
              <a:rPr lang="id-ID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pitchFamily="34" charset="0"/>
              </a:rPr>
              <a:t>Teknis</a:t>
            </a:r>
          </a:p>
          <a:p>
            <a:pPr marL="633413" indent="-633413">
              <a:lnSpc>
                <a:spcPct val="150000"/>
              </a:lnSpc>
              <a:buFont typeface="+mj-lt"/>
              <a:buAutoNum type="arabicPeriod"/>
              <a:defRPr/>
            </a:pPr>
            <a:r>
              <a:rPr lang="id-ID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pitchFamily="34" charset="0"/>
              </a:rPr>
              <a:t>Topik </a:t>
            </a:r>
            <a:r>
              <a:rPr lang="id-ID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pitchFamily="34" charset="0"/>
                <a:sym typeface="Wingdings" pitchFamily="2" charset="2"/>
              </a:rPr>
              <a:t> Keterulangan Topik</a:t>
            </a:r>
          </a:p>
          <a:p>
            <a:pPr marL="633413" indent="-633413">
              <a:lnSpc>
                <a:spcPct val="150000"/>
              </a:lnSpc>
              <a:buFont typeface="+mj-lt"/>
              <a:buAutoNum type="arabicPeriod"/>
              <a:defRPr/>
            </a:pPr>
            <a:r>
              <a:rPr lang="id-ID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pitchFamily="34" charset="0"/>
                <a:sym typeface="Wingdings" pitchFamily="2" charset="2"/>
              </a:rPr>
              <a:t>Bidang PKM  Kesesuaian (dukungan ilmu, bidang tulisan)</a:t>
            </a:r>
          </a:p>
          <a:p>
            <a:pPr marL="633413" indent="-633413">
              <a:lnSpc>
                <a:spcPct val="150000"/>
              </a:lnSpc>
              <a:buFont typeface="+mj-lt"/>
              <a:buAutoNum type="arabicPeriod"/>
              <a:defRPr/>
            </a:pPr>
            <a:r>
              <a:rPr lang="id-ID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pitchFamily="34" charset="0"/>
                <a:sym typeface="Wingdings" pitchFamily="2" charset="2"/>
              </a:rPr>
              <a:t>Kreativitas</a:t>
            </a:r>
          </a:p>
          <a:p>
            <a:pPr marL="633413" indent="-633413">
              <a:lnSpc>
                <a:spcPct val="150000"/>
              </a:lnSpc>
              <a:buFont typeface="+mj-lt"/>
              <a:buAutoNum type="arabicPeriod"/>
              <a:defRPr/>
            </a:pPr>
            <a:r>
              <a:rPr lang="id-ID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pitchFamily="34" charset="0"/>
                <a:sym typeface="Wingdings" pitchFamily="2" charset="2"/>
              </a:rPr>
              <a:t>Kualitas</a:t>
            </a:r>
          </a:p>
          <a:p>
            <a:pPr marL="633413" indent="-633413">
              <a:lnSpc>
                <a:spcPct val="150000"/>
              </a:lnSpc>
              <a:buFont typeface="+mj-lt"/>
              <a:buAutoNum type="arabicPeriod"/>
              <a:defRPr/>
            </a:pPr>
            <a:r>
              <a:rPr lang="id-ID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pitchFamily="34" charset="0"/>
                <a:sym typeface="Wingdings" pitchFamily="2" charset="2"/>
              </a:rPr>
              <a:t>Keberuntungan</a:t>
            </a:r>
          </a:p>
          <a:p>
            <a:pPr marL="633413" indent="-633413">
              <a:buFont typeface="+mj-lt"/>
              <a:buAutoNum type="arabicPeriod"/>
              <a:defRPr/>
            </a:pPr>
            <a:endParaRPr lang="id-ID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  <a:cs typeface="Arial" pitchFamily="34" charset="0"/>
            </a:endParaRPr>
          </a:p>
          <a:p>
            <a:pPr marL="633413" indent="-633413">
              <a:buFont typeface="+mj-lt"/>
              <a:buAutoNum type="arabicPeriod"/>
              <a:defRPr/>
            </a:pP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0049F6E-FADE-4361-BE1C-A46EBE3713BA}" type="datetime2">
              <a:rPr lang="en-US"/>
              <a:pPr>
                <a:defRPr/>
              </a:pPr>
              <a:t>Monday, September 08, 2014</a:t>
            </a:fld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C95A0E-EE66-4280-81EC-811EA4245491}" type="slidenum">
              <a:rPr lang="id-ID" smtClean="0"/>
              <a:pPr>
                <a:defRPr/>
              </a:pPr>
              <a:t>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d-ID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762000"/>
          </a:xfrm>
          <a:blipFill dpi="0" rotWithShape="1">
            <a:blip r:embed="rId2"/>
            <a:srcRect/>
            <a:tile tx="0" ty="0" sx="100000" sy="100000" flip="none" algn="tl"/>
          </a:blipFill>
        </p:spPr>
        <p:txBody>
          <a:bodyPr/>
          <a:lstStyle/>
          <a:p>
            <a:pPr eaLnBrk="1" hangingPunct="1">
              <a:defRPr/>
            </a:pPr>
            <a:r>
              <a:rPr lang="en-US" sz="4000" b="1" smtClean="0">
                <a:solidFill>
                  <a:schemeClr val="bg1"/>
                </a:solidFill>
                <a:latin typeface="Comic Sans MS" pitchFamily="66" charset="0"/>
              </a:rPr>
              <a:t>Kiat agar Proposal Lolos Seleksi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229600" cy="4876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400" smtClean="0">
                <a:latin typeface="Comic Sans MS" pitchFamily="66" charset="0"/>
              </a:rPr>
              <a:t>Proposal harus lengkap dan sesuai dengan format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smtClean="0">
                <a:latin typeface="Comic Sans MS" pitchFamily="66" charset="0"/>
              </a:rPr>
              <a:t>Gunakan bahasa yang mudah dipahami, karena kemungkinan proposal akan dinilai oleh reviewer dari background yang berbeda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smtClean="0">
                <a:latin typeface="Comic Sans MS" pitchFamily="66" charset="0"/>
              </a:rPr>
              <a:t>Ada benang merah antara Judul, Latar Belakang, Perumusan Masalah, Tinjauan pustaka, </a:t>
            </a:r>
            <a:r>
              <a:rPr lang="id-ID" sz="2400" smtClean="0">
                <a:latin typeface="Comic Sans MS" pitchFamily="66" charset="0"/>
              </a:rPr>
              <a:t>Metode Pelaksanaan Program</a:t>
            </a:r>
            <a:r>
              <a:rPr lang="en-US" smtClean="0"/>
              <a:t> </a:t>
            </a:r>
            <a:r>
              <a:rPr lang="en-US" sz="2400" smtClean="0">
                <a:latin typeface="Comic Sans MS" pitchFamily="66" charset="0"/>
              </a:rPr>
              <a:t> dan Target Luaran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smtClean="0">
                <a:latin typeface="Comic Sans MS" pitchFamily="66" charset="0"/>
              </a:rPr>
              <a:t>Manfaat yang jelas baik bagi mahasiswa maupun msyarakat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smtClean="0">
                <a:latin typeface="Comic Sans MS" pitchFamily="66" charset="0"/>
              </a:rPr>
              <a:t>Terlihat adanya kerjasama tim yang baik, kalau bisa dirinci dalam proposal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smtClean="0">
                <a:latin typeface="Comic Sans MS" pitchFamily="66" charset="0"/>
              </a:rPr>
              <a:t>Adanya kesesuaian biaya dan target luaran, kalau bisa biaya dirinci secara detil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CE5706-9830-4D34-975A-3B07426D903D}" type="slidenum">
              <a:rPr lang="id-ID"/>
              <a:pPr>
                <a:defRPr/>
              </a:pPr>
              <a:t>14</a:t>
            </a:fld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EF4A1B74-E6CB-4750-8C73-2954CD785945}" type="datetime2">
              <a:rPr lang="en-US"/>
              <a:pPr>
                <a:defRPr/>
              </a:pPr>
              <a:t>Monday, September 08, 2014</a:t>
            </a:fld>
            <a:endParaRPr lang="id-ID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312738" y="777875"/>
            <a:ext cx="8675687" cy="567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lnSpc>
                <a:spcPct val="120000"/>
              </a:lnSpc>
              <a:tabLst>
                <a:tab pos="6278563" algn="l"/>
                <a:tab pos="7086600" algn="r"/>
                <a:tab pos="7269163" algn="l"/>
              </a:tabLst>
              <a:defRPr/>
            </a:pPr>
            <a:r>
              <a:rPr lang="en-US" sz="1600" b="1" dirty="0">
                <a:solidFill>
                  <a:srgbClr val="FFFFFF"/>
                </a:solidFill>
                <a:latin typeface="+mn-lt"/>
              </a:rPr>
              <a:t>1.Halaman </a:t>
            </a:r>
            <a:r>
              <a:rPr lang="en-US" sz="1600" b="1" dirty="0" err="1">
                <a:solidFill>
                  <a:srgbClr val="FFFFFF"/>
                </a:solidFill>
                <a:latin typeface="+mn-lt"/>
              </a:rPr>
              <a:t>sampul</a:t>
            </a:r>
            <a:endParaRPr lang="en-US" sz="1600" b="1" dirty="0">
              <a:solidFill>
                <a:srgbClr val="FFFFFF"/>
              </a:solidFill>
              <a:latin typeface="+mn-lt"/>
            </a:endParaRPr>
          </a:p>
          <a:p>
            <a:pPr marL="457200" indent="-457200" eaLnBrk="0" hangingPunct="0">
              <a:lnSpc>
                <a:spcPct val="120000"/>
              </a:lnSpc>
              <a:tabLst>
                <a:tab pos="6278563" algn="l"/>
                <a:tab pos="7086600" algn="r"/>
                <a:tab pos="7269163" algn="l"/>
              </a:tabLst>
              <a:defRPr/>
            </a:pPr>
            <a:r>
              <a:rPr lang="en-US" sz="1600" b="1" dirty="0">
                <a:solidFill>
                  <a:srgbClr val="FFFFFF"/>
                </a:solidFill>
                <a:latin typeface="+mn-lt"/>
              </a:rPr>
              <a:t>2. </a:t>
            </a:r>
            <a:r>
              <a:rPr lang="en-US" sz="1600" b="1" dirty="0" err="1">
                <a:solidFill>
                  <a:srgbClr val="FFFFFF"/>
                </a:solidFill>
                <a:latin typeface="+mn-lt"/>
              </a:rPr>
              <a:t>Halaman</a:t>
            </a:r>
            <a:r>
              <a:rPr lang="en-US" sz="1600" b="1" dirty="0">
                <a:solidFill>
                  <a:srgbClr val="FFFFFF"/>
                </a:solidFill>
                <a:latin typeface="+mn-lt"/>
              </a:rPr>
              <a:t> </a:t>
            </a:r>
            <a:r>
              <a:rPr lang="en-US" sz="1600" b="1" dirty="0" err="1">
                <a:solidFill>
                  <a:srgbClr val="FFFFFF"/>
                </a:solidFill>
                <a:latin typeface="+mn-lt"/>
              </a:rPr>
              <a:t>Pengesahan</a:t>
            </a:r>
            <a:r>
              <a:rPr lang="en-US" sz="1600" b="1" dirty="0">
                <a:solidFill>
                  <a:srgbClr val="FFFFFF"/>
                </a:solidFill>
                <a:latin typeface="+mn-lt"/>
              </a:rPr>
              <a:t> </a:t>
            </a:r>
          </a:p>
          <a:p>
            <a:pPr marL="457200" indent="-457200" eaLnBrk="0" hangingPunct="0">
              <a:lnSpc>
                <a:spcPct val="120000"/>
              </a:lnSpc>
              <a:tabLst>
                <a:tab pos="6278563" algn="l"/>
                <a:tab pos="7086600" algn="r"/>
                <a:tab pos="7269163" algn="l"/>
              </a:tabLst>
              <a:defRPr/>
            </a:pPr>
            <a:r>
              <a:rPr lang="en-US" sz="1600" b="1" dirty="0">
                <a:solidFill>
                  <a:srgbClr val="FFFFFF"/>
                </a:solidFill>
                <a:latin typeface="+mn-lt"/>
              </a:rPr>
              <a:t>3. </a:t>
            </a:r>
            <a:r>
              <a:rPr lang="en-US" sz="1600" b="1" dirty="0" err="1">
                <a:solidFill>
                  <a:srgbClr val="FFFFFF"/>
                </a:solidFill>
                <a:latin typeface="+mn-lt"/>
              </a:rPr>
              <a:t>Daftar</a:t>
            </a:r>
            <a:r>
              <a:rPr lang="en-US" sz="1600" b="1" dirty="0">
                <a:solidFill>
                  <a:srgbClr val="FFFFFF"/>
                </a:solidFill>
                <a:latin typeface="+mn-lt"/>
              </a:rPr>
              <a:t> </a:t>
            </a:r>
            <a:r>
              <a:rPr lang="en-US" sz="1600" b="1" dirty="0" err="1">
                <a:solidFill>
                  <a:srgbClr val="FFFFFF"/>
                </a:solidFill>
                <a:latin typeface="+mn-lt"/>
              </a:rPr>
              <a:t>Isi</a:t>
            </a:r>
            <a:endParaRPr lang="en-US" sz="1600" b="1" dirty="0">
              <a:solidFill>
                <a:srgbClr val="FFFFFF"/>
              </a:solidFill>
              <a:latin typeface="+mn-lt"/>
            </a:endParaRPr>
          </a:p>
          <a:p>
            <a:pPr marL="457200" indent="-457200" eaLnBrk="0" hangingPunct="0">
              <a:lnSpc>
                <a:spcPct val="120000"/>
              </a:lnSpc>
              <a:tabLst>
                <a:tab pos="6278563" algn="l"/>
                <a:tab pos="7086600" algn="r"/>
                <a:tab pos="7269163" algn="l"/>
              </a:tabLst>
              <a:defRPr/>
            </a:pPr>
            <a:r>
              <a:rPr lang="en-US" sz="1600" b="1" dirty="0">
                <a:solidFill>
                  <a:srgbClr val="FFFFFF"/>
                </a:solidFill>
                <a:latin typeface="+mn-lt"/>
              </a:rPr>
              <a:t>4. </a:t>
            </a:r>
            <a:r>
              <a:rPr lang="en-US" sz="1600" b="1" dirty="0" err="1">
                <a:solidFill>
                  <a:srgbClr val="FFFFFF"/>
                </a:solidFill>
                <a:latin typeface="+mn-lt"/>
              </a:rPr>
              <a:t>Ringkasan</a:t>
            </a:r>
            <a:r>
              <a:rPr lang="en-US" sz="1600" b="1" dirty="0">
                <a:solidFill>
                  <a:srgbClr val="FFFFFF"/>
                </a:solidFill>
                <a:latin typeface="+mn-lt"/>
              </a:rPr>
              <a:t> (</a:t>
            </a:r>
            <a:r>
              <a:rPr lang="en-US" sz="1600" b="1" dirty="0" err="1">
                <a:solidFill>
                  <a:srgbClr val="FFFFFF"/>
                </a:solidFill>
                <a:latin typeface="+mn-lt"/>
              </a:rPr>
              <a:t>maksimum</a:t>
            </a:r>
            <a:r>
              <a:rPr lang="en-US" sz="1600" b="1" dirty="0">
                <a:solidFill>
                  <a:srgbClr val="FFFFFF"/>
                </a:solidFill>
                <a:latin typeface="+mn-lt"/>
              </a:rPr>
              <a:t> 1 </a:t>
            </a:r>
            <a:r>
              <a:rPr lang="en-US" sz="1600" b="1" dirty="0" err="1">
                <a:solidFill>
                  <a:srgbClr val="FFFFFF"/>
                </a:solidFill>
                <a:latin typeface="+mn-lt"/>
              </a:rPr>
              <a:t>halaman</a:t>
            </a:r>
            <a:r>
              <a:rPr lang="en-US" sz="1600" b="1" dirty="0">
                <a:solidFill>
                  <a:srgbClr val="FFFFFF"/>
                </a:solidFill>
                <a:latin typeface="+mn-lt"/>
              </a:rPr>
              <a:t>)</a:t>
            </a:r>
          </a:p>
          <a:p>
            <a:pPr marL="457200" indent="-457200" eaLnBrk="0" hangingPunct="0">
              <a:lnSpc>
                <a:spcPct val="120000"/>
              </a:lnSpc>
              <a:tabLst>
                <a:tab pos="6278563" algn="l"/>
                <a:tab pos="7086600" algn="r"/>
                <a:tab pos="7269163" algn="l"/>
              </a:tabLst>
              <a:defRPr/>
            </a:pPr>
            <a:r>
              <a:rPr lang="en-US" sz="1600" b="1" dirty="0">
                <a:solidFill>
                  <a:srgbClr val="FFFFFF"/>
                </a:solidFill>
                <a:latin typeface="+mn-lt"/>
              </a:rPr>
              <a:t>5. BAB 1.  </a:t>
            </a:r>
            <a:r>
              <a:rPr lang="en-US" sz="1600" b="1" dirty="0" err="1">
                <a:solidFill>
                  <a:srgbClr val="FFFFFF"/>
                </a:solidFill>
                <a:latin typeface="+mn-lt"/>
              </a:rPr>
              <a:t>Pendahuluan</a:t>
            </a:r>
            <a:r>
              <a:rPr lang="en-US" sz="1600" b="1" dirty="0">
                <a:solidFill>
                  <a:srgbClr val="FFFFFF"/>
                </a:solidFill>
                <a:latin typeface="+mn-lt"/>
              </a:rPr>
              <a:t> (</a:t>
            </a:r>
            <a:r>
              <a:rPr lang="en-US" sz="1600" b="1" dirty="0" err="1">
                <a:latin typeface="+mn-lt"/>
              </a:rPr>
              <a:t>Latar</a:t>
            </a:r>
            <a:r>
              <a:rPr lang="en-US" sz="1600" b="1" dirty="0">
                <a:latin typeface="+mn-lt"/>
              </a:rPr>
              <a:t> </a:t>
            </a:r>
            <a:r>
              <a:rPr lang="en-US" sz="1600" b="1" dirty="0" err="1">
                <a:latin typeface="+mn-lt"/>
              </a:rPr>
              <a:t>Belakang</a:t>
            </a:r>
            <a:r>
              <a:rPr lang="en-US" sz="1600" b="1" dirty="0">
                <a:latin typeface="+mn-lt"/>
              </a:rPr>
              <a:t> , </a:t>
            </a:r>
            <a:r>
              <a:rPr lang="en-US" sz="1600" b="1" dirty="0" err="1">
                <a:latin typeface="+mn-lt"/>
              </a:rPr>
              <a:t>Perumusan</a:t>
            </a:r>
            <a:r>
              <a:rPr lang="en-US" sz="1600" b="1" dirty="0">
                <a:latin typeface="+mn-lt"/>
              </a:rPr>
              <a:t> </a:t>
            </a:r>
            <a:r>
              <a:rPr lang="en-US" sz="1600" b="1" dirty="0" err="1">
                <a:latin typeface="+mn-lt"/>
              </a:rPr>
              <a:t>Masalah</a:t>
            </a:r>
            <a:r>
              <a:rPr lang="en-US" sz="1600" b="1" dirty="0">
                <a:latin typeface="+mn-lt"/>
              </a:rPr>
              <a:t>, </a:t>
            </a:r>
            <a:r>
              <a:rPr lang="en-US" sz="1600" b="1" dirty="0" err="1">
                <a:latin typeface="+mn-lt"/>
              </a:rPr>
              <a:t>Tujuan</a:t>
            </a:r>
            <a:r>
              <a:rPr lang="en-US" sz="1600" b="1" dirty="0">
                <a:latin typeface="+mn-lt"/>
              </a:rPr>
              <a:t>, </a:t>
            </a:r>
            <a:r>
              <a:rPr lang="en-US" sz="1600" b="1" dirty="0" err="1">
                <a:latin typeface="+mn-lt"/>
              </a:rPr>
              <a:t>Luaran</a:t>
            </a:r>
            <a:r>
              <a:rPr lang="en-US" sz="1600" b="1" dirty="0">
                <a:latin typeface="+mn-lt"/>
              </a:rPr>
              <a:t> Yang </a:t>
            </a:r>
            <a:r>
              <a:rPr lang="en-US" sz="1600" b="1" dirty="0" err="1">
                <a:latin typeface="+mn-lt"/>
              </a:rPr>
              <a:t>Diharapkan</a:t>
            </a:r>
            <a:r>
              <a:rPr lang="en-US" sz="1600" b="1" dirty="0">
                <a:latin typeface="+mn-lt"/>
              </a:rPr>
              <a:t>, </a:t>
            </a:r>
            <a:r>
              <a:rPr lang="en-US" sz="1600" b="1" dirty="0" err="1">
                <a:latin typeface="+mn-lt"/>
              </a:rPr>
              <a:t>Kegunaan</a:t>
            </a:r>
            <a:endParaRPr lang="en-US" sz="1600" b="1" dirty="0">
              <a:latin typeface="+mn-lt"/>
            </a:endParaRPr>
          </a:p>
          <a:p>
            <a:pPr marL="457200" indent="-457200" eaLnBrk="0" hangingPunct="0">
              <a:lnSpc>
                <a:spcPct val="120000"/>
              </a:lnSpc>
              <a:tabLst>
                <a:tab pos="6278563" algn="l"/>
                <a:tab pos="7086600" algn="r"/>
                <a:tab pos="7269163" algn="l"/>
              </a:tabLst>
              <a:defRPr/>
            </a:pPr>
            <a:r>
              <a:rPr lang="en-US" sz="1600" b="1" dirty="0">
                <a:latin typeface="+mn-lt"/>
              </a:rPr>
              <a:t>6. BAB 2.  </a:t>
            </a:r>
            <a:r>
              <a:rPr lang="en-US" sz="1600" b="1" dirty="0" err="1">
                <a:latin typeface="+mn-lt"/>
              </a:rPr>
              <a:t>Tinjauan</a:t>
            </a:r>
            <a:r>
              <a:rPr lang="en-US" sz="1600" b="1" dirty="0">
                <a:latin typeface="+mn-lt"/>
              </a:rPr>
              <a:t> </a:t>
            </a:r>
            <a:r>
              <a:rPr lang="en-US" sz="1600" b="1" dirty="0" err="1">
                <a:latin typeface="+mn-lt"/>
              </a:rPr>
              <a:t>Pustaka</a:t>
            </a:r>
            <a:r>
              <a:rPr lang="en-US" sz="1600" b="1" dirty="0">
                <a:latin typeface="+mn-lt"/>
              </a:rPr>
              <a:t> (</a:t>
            </a:r>
            <a:r>
              <a:rPr lang="en-US" sz="1600" b="1" dirty="0" err="1">
                <a:latin typeface="+mn-lt"/>
              </a:rPr>
              <a:t>untuk</a:t>
            </a:r>
            <a:r>
              <a:rPr lang="id-ID" sz="1600" b="1" dirty="0">
                <a:latin typeface="+mn-lt"/>
              </a:rPr>
              <a:t> </a:t>
            </a:r>
            <a:r>
              <a:rPr lang="en-US" sz="1600" b="1" dirty="0">
                <a:latin typeface="+mn-lt"/>
              </a:rPr>
              <a:t>PKMP </a:t>
            </a:r>
            <a:r>
              <a:rPr lang="id-ID" sz="1600" b="1" dirty="0">
                <a:latin typeface="+mn-lt"/>
              </a:rPr>
              <a:t>, </a:t>
            </a:r>
            <a:r>
              <a:rPr lang="en-US" sz="1600" b="1" dirty="0">
                <a:latin typeface="+mn-lt"/>
              </a:rPr>
              <a:t>PKMT</a:t>
            </a:r>
            <a:r>
              <a:rPr lang="id-ID" sz="1600" b="1" dirty="0">
                <a:latin typeface="+mn-lt"/>
              </a:rPr>
              <a:t>, dan PKMKC</a:t>
            </a:r>
            <a:r>
              <a:rPr lang="en-US" sz="1600" b="1" dirty="0">
                <a:latin typeface="+mn-lt"/>
              </a:rPr>
              <a:t>)</a:t>
            </a:r>
          </a:p>
          <a:p>
            <a:pPr marL="457200" indent="-457200" eaLnBrk="0" hangingPunct="0">
              <a:lnSpc>
                <a:spcPct val="120000"/>
              </a:lnSpc>
              <a:tabLst>
                <a:tab pos="6278563" algn="l"/>
                <a:tab pos="7086600" algn="r"/>
                <a:tab pos="7269163" algn="l"/>
              </a:tabLst>
              <a:defRPr/>
            </a:pPr>
            <a:r>
              <a:rPr lang="en-US" sz="1600" b="1" dirty="0">
                <a:latin typeface="+mn-lt"/>
              </a:rPr>
              <a:t>     </a:t>
            </a:r>
            <a:r>
              <a:rPr lang="en-US" sz="1600" b="1" dirty="0" err="1">
                <a:latin typeface="+mn-lt"/>
              </a:rPr>
              <a:t>atau</a:t>
            </a:r>
            <a:r>
              <a:rPr lang="en-US" sz="1600" b="1" dirty="0">
                <a:latin typeface="+mn-lt"/>
              </a:rPr>
              <a:t> : </a:t>
            </a:r>
            <a:r>
              <a:rPr lang="id-ID" sz="1600" b="1" dirty="0">
                <a:latin typeface="+mn-lt"/>
              </a:rPr>
              <a:t>Gambaran Umum Rencana Usaha </a:t>
            </a:r>
            <a:r>
              <a:rPr lang="en-US" sz="1600" b="1" dirty="0">
                <a:latin typeface="+mn-lt"/>
              </a:rPr>
              <a:t> </a:t>
            </a:r>
            <a:r>
              <a:rPr lang="en-US" sz="1600" b="1" dirty="0" err="1">
                <a:latin typeface="+mn-lt"/>
              </a:rPr>
              <a:t>yaitu</a:t>
            </a:r>
            <a:r>
              <a:rPr lang="en-US" sz="1600" b="1" dirty="0">
                <a:latin typeface="+mn-lt"/>
              </a:rPr>
              <a:t> </a:t>
            </a:r>
            <a:r>
              <a:rPr lang="id-ID" sz="1600" b="1" dirty="0">
                <a:latin typeface="+mn-lt"/>
              </a:rPr>
              <a:t>ulasan mengenai hasil survai pasar atau survai kelayakan usaha untuk kegiatan kewirausahaan yang direncanakan </a:t>
            </a:r>
            <a:r>
              <a:rPr lang="en-US" sz="1600" b="1" dirty="0">
                <a:latin typeface="+mn-lt"/>
              </a:rPr>
              <a:t> (</a:t>
            </a:r>
            <a:r>
              <a:rPr lang="id-ID" sz="1600" b="1" dirty="0">
                <a:latin typeface="+mn-lt"/>
              </a:rPr>
              <a:t>PKMK)</a:t>
            </a:r>
            <a:endParaRPr lang="en-US" sz="1600" b="1" dirty="0">
              <a:latin typeface="+mn-lt"/>
            </a:endParaRPr>
          </a:p>
          <a:p>
            <a:pPr marL="457200" indent="-457200" eaLnBrk="0" hangingPunct="0">
              <a:lnSpc>
                <a:spcPct val="120000"/>
              </a:lnSpc>
              <a:tabLst>
                <a:tab pos="6278563" algn="l"/>
                <a:tab pos="7086600" algn="r"/>
                <a:tab pos="7269163" algn="l"/>
              </a:tabLst>
              <a:defRPr/>
            </a:pPr>
            <a:r>
              <a:rPr lang="en-US" sz="1600" b="1" dirty="0">
                <a:latin typeface="+mn-lt"/>
              </a:rPr>
              <a:t>     </a:t>
            </a:r>
            <a:r>
              <a:rPr lang="en-US" sz="1600" b="1" dirty="0" err="1">
                <a:latin typeface="+mn-lt"/>
              </a:rPr>
              <a:t>atau</a:t>
            </a:r>
            <a:r>
              <a:rPr lang="en-US" sz="1600" b="1" dirty="0">
                <a:latin typeface="+mn-lt"/>
              </a:rPr>
              <a:t> : </a:t>
            </a:r>
            <a:r>
              <a:rPr lang="id-ID" sz="1600" b="1" dirty="0">
                <a:latin typeface="+mn-lt"/>
              </a:rPr>
              <a:t>Gambaran Umum Masyarakat Sasaran (untuk PKMM)</a:t>
            </a:r>
            <a:r>
              <a:rPr lang="en-US" sz="1600" dirty="0">
                <a:latin typeface="+mn-lt"/>
              </a:rPr>
              <a:t> </a:t>
            </a:r>
            <a:endParaRPr lang="en-US" sz="1600" b="1" dirty="0">
              <a:latin typeface="+mn-lt"/>
            </a:endParaRPr>
          </a:p>
          <a:p>
            <a:pPr marL="457200" indent="-457200" eaLnBrk="0" hangingPunct="0">
              <a:lnSpc>
                <a:spcPct val="120000"/>
              </a:lnSpc>
              <a:tabLst>
                <a:tab pos="6278563" algn="l"/>
                <a:tab pos="7086600" algn="r"/>
                <a:tab pos="7269163" algn="l"/>
              </a:tabLst>
              <a:defRPr/>
            </a:pPr>
            <a:r>
              <a:rPr lang="en-US" sz="1600" b="1" dirty="0">
                <a:latin typeface="+mn-lt"/>
              </a:rPr>
              <a:t>7. BAB 3. </a:t>
            </a:r>
            <a:r>
              <a:rPr lang="en-US" sz="1600" b="1" dirty="0" err="1">
                <a:latin typeface="+mn-lt"/>
              </a:rPr>
              <a:t>Metode</a:t>
            </a:r>
            <a:r>
              <a:rPr lang="en-US" sz="1600" b="1" dirty="0">
                <a:latin typeface="+mn-lt"/>
              </a:rPr>
              <a:t> </a:t>
            </a:r>
            <a:r>
              <a:rPr lang="en-US" sz="1600" b="1" dirty="0" err="1">
                <a:latin typeface="+mn-lt"/>
              </a:rPr>
              <a:t>Penelitian</a:t>
            </a:r>
            <a:r>
              <a:rPr lang="en-US" sz="1600" b="1" dirty="0">
                <a:latin typeface="+mn-lt"/>
              </a:rPr>
              <a:t> (PKMP) </a:t>
            </a:r>
            <a:r>
              <a:rPr lang="en-US" sz="1600" b="1" dirty="0" err="1">
                <a:latin typeface="+mn-lt"/>
              </a:rPr>
              <a:t>atau</a:t>
            </a:r>
            <a:r>
              <a:rPr lang="en-US" sz="1600" b="1" dirty="0">
                <a:latin typeface="+mn-lt"/>
              </a:rPr>
              <a:t> : </a:t>
            </a:r>
            <a:r>
              <a:rPr lang="en-US" sz="1600" b="1" dirty="0" err="1">
                <a:latin typeface="+mn-lt"/>
              </a:rPr>
              <a:t>Metode</a:t>
            </a:r>
            <a:r>
              <a:rPr lang="en-US" sz="1600" b="1" dirty="0">
                <a:latin typeface="+mn-lt"/>
              </a:rPr>
              <a:t> </a:t>
            </a:r>
            <a:r>
              <a:rPr lang="en-US" sz="1600" b="1" dirty="0" err="1">
                <a:latin typeface="+mn-lt"/>
              </a:rPr>
              <a:t>Pelaksanaan</a:t>
            </a:r>
            <a:r>
              <a:rPr lang="en-US" sz="1600" b="1" dirty="0">
                <a:latin typeface="+mn-lt"/>
              </a:rPr>
              <a:t> (PKMK, PKMM, PKMT, PKMKC)</a:t>
            </a:r>
          </a:p>
          <a:p>
            <a:pPr marL="457200" indent="-457200" eaLnBrk="0" hangingPunct="0">
              <a:lnSpc>
                <a:spcPct val="120000"/>
              </a:lnSpc>
              <a:tabLst>
                <a:tab pos="6278563" algn="l"/>
                <a:tab pos="7086600" algn="r"/>
                <a:tab pos="7269163" algn="l"/>
              </a:tabLst>
              <a:defRPr/>
            </a:pPr>
            <a:r>
              <a:rPr lang="en-US" sz="1600" b="1" dirty="0">
                <a:latin typeface="+mn-lt"/>
              </a:rPr>
              <a:t>8. BAB 4. BIAYA DAN JADWAL KEGIATAN.</a:t>
            </a:r>
          </a:p>
          <a:p>
            <a:pPr marL="457200" indent="-457200" eaLnBrk="0" hangingPunct="0">
              <a:lnSpc>
                <a:spcPct val="120000"/>
              </a:lnSpc>
              <a:tabLst>
                <a:tab pos="6278563" algn="l"/>
                <a:tab pos="7086600" algn="r"/>
                <a:tab pos="7269163" algn="l"/>
              </a:tabLst>
              <a:defRPr/>
            </a:pPr>
            <a:r>
              <a:rPr lang="en-US" sz="1600" b="1" dirty="0">
                <a:latin typeface="+mn-lt"/>
              </a:rPr>
              <a:t>	4.1. </a:t>
            </a:r>
            <a:r>
              <a:rPr lang="en-US" sz="1600" b="1" dirty="0" err="1">
                <a:latin typeface="+mn-lt"/>
              </a:rPr>
              <a:t>Anggaran</a:t>
            </a:r>
            <a:r>
              <a:rPr lang="en-US" sz="1600" b="1" dirty="0">
                <a:latin typeface="+mn-lt"/>
              </a:rPr>
              <a:t> </a:t>
            </a:r>
            <a:r>
              <a:rPr lang="en-US" sz="1600" b="1" dirty="0" err="1">
                <a:latin typeface="+mn-lt"/>
              </a:rPr>
              <a:t>Biaya</a:t>
            </a:r>
            <a:r>
              <a:rPr lang="en-US" sz="1600" b="1" dirty="0">
                <a:latin typeface="+mn-lt"/>
              </a:rPr>
              <a:t> (</a:t>
            </a:r>
            <a:r>
              <a:rPr lang="en-US" sz="1600" b="1" dirty="0" err="1">
                <a:latin typeface="+mn-lt"/>
              </a:rPr>
              <a:t>ringkasan</a:t>
            </a:r>
            <a:r>
              <a:rPr lang="en-US" sz="1600" b="1" dirty="0">
                <a:latin typeface="+mn-lt"/>
              </a:rPr>
              <a:t> </a:t>
            </a:r>
            <a:r>
              <a:rPr lang="en-US" sz="1600" b="1" dirty="0" err="1">
                <a:latin typeface="+mn-lt"/>
              </a:rPr>
              <a:t>biaya</a:t>
            </a:r>
            <a:r>
              <a:rPr lang="en-US" sz="1600" b="1" dirty="0">
                <a:latin typeface="+mn-lt"/>
              </a:rPr>
              <a:t> </a:t>
            </a:r>
            <a:r>
              <a:rPr lang="en-US" sz="1600" b="1" dirty="0" err="1">
                <a:latin typeface="+mn-lt"/>
              </a:rPr>
              <a:t>yg</a:t>
            </a:r>
            <a:r>
              <a:rPr lang="en-US" sz="1600" b="1" dirty="0">
                <a:latin typeface="+mn-lt"/>
              </a:rPr>
              <a:t> </a:t>
            </a:r>
            <a:r>
              <a:rPr lang="en-US" sz="1600" b="1" dirty="0" err="1">
                <a:latin typeface="+mn-lt"/>
              </a:rPr>
              <a:t>diusulkan</a:t>
            </a:r>
            <a:r>
              <a:rPr lang="en-US" sz="1600" b="1" dirty="0">
                <a:latin typeface="+mn-lt"/>
              </a:rPr>
              <a:t> </a:t>
            </a:r>
            <a:r>
              <a:rPr lang="en-US" sz="1600" b="1" dirty="0" err="1">
                <a:latin typeface="+mn-lt"/>
              </a:rPr>
              <a:t>sesuai</a:t>
            </a:r>
            <a:r>
              <a:rPr lang="en-US" sz="1600" b="1" dirty="0">
                <a:latin typeface="+mn-lt"/>
              </a:rPr>
              <a:t> format </a:t>
            </a:r>
            <a:r>
              <a:rPr lang="en-US" sz="1600" b="1" dirty="0" err="1">
                <a:latin typeface="+mn-lt"/>
              </a:rPr>
              <a:t>panduan</a:t>
            </a:r>
            <a:r>
              <a:rPr lang="en-US" sz="1600" b="1" dirty="0">
                <a:latin typeface="+mn-lt"/>
              </a:rPr>
              <a:t>.</a:t>
            </a:r>
          </a:p>
          <a:p>
            <a:pPr marL="457200" indent="-457200" eaLnBrk="0" hangingPunct="0">
              <a:lnSpc>
                <a:spcPct val="120000"/>
              </a:lnSpc>
              <a:tabLst>
                <a:tab pos="6278563" algn="l"/>
                <a:tab pos="7086600" algn="r"/>
                <a:tab pos="7269163" algn="l"/>
              </a:tabLst>
              <a:defRPr/>
            </a:pPr>
            <a:r>
              <a:rPr lang="en-US" sz="1600" b="1" dirty="0">
                <a:latin typeface="+mn-lt"/>
              </a:rPr>
              <a:t>	4.2. </a:t>
            </a:r>
            <a:r>
              <a:rPr lang="en-US" sz="1600" b="1" dirty="0" err="1">
                <a:latin typeface="+mn-lt"/>
              </a:rPr>
              <a:t>Jadwal</a:t>
            </a:r>
            <a:r>
              <a:rPr lang="en-US" sz="1600" b="1" dirty="0">
                <a:latin typeface="+mn-lt"/>
              </a:rPr>
              <a:t> </a:t>
            </a:r>
            <a:r>
              <a:rPr lang="en-US" sz="1600" b="1" dirty="0" err="1">
                <a:latin typeface="+mn-lt"/>
              </a:rPr>
              <a:t>Kegiatan</a:t>
            </a:r>
            <a:r>
              <a:rPr lang="en-US" sz="1600" b="1" dirty="0">
                <a:latin typeface="+mn-lt"/>
              </a:rPr>
              <a:t> (</a:t>
            </a:r>
            <a:r>
              <a:rPr lang="en-US" sz="1600" b="1" dirty="0" err="1">
                <a:latin typeface="+mn-lt"/>
              </a:rPr>
              <a:t>dibuat</a:t>
            </a:r>
            <a:r>
              <a:rPr lang="en-US" sz="1600" b="1" dirty="0">
                <a:latin typeface="+mn-lt"/>
              </a:rPr>
              <a:t> “bar” </a:t>
            </a:r>
            <a:r>
              <a:rPr lang="en-US" sz="1600" b="1" dirty="0" err="1">
                <a:latin typeface="+mn-lt"/>
              </a:rPr>
              <a:t>dalam</a:t>
            </a:r>
            <a:r>
              <a:rPr lang="en-US" sz="1600" b="1" dirty="0">
                <a:latin typeface="+mn-lt"/>
              </a:rPr>
              <a:t> </a:t>
            </a:r>
            <a:r>
              <a:rPr lang="en-US" sz="1600" b="1" dirty="0" err="1">
                <a:latin typeface="+mn-lt"/>
              </a:rPr>
              <a:t>waktu</a:t>
            </a:r>
            <a:r>
              <a:rPr lang="en-US" sz="1600" b="1" dirty="0">
                <a:latin typeface="+mn-lt"/>
              </a:rPr>
              <a:t> 3-5 </a:t>
            </a:r>
            <a:r>
              <a:rPr lang="en-US" sz="1600" b="1" dirty="0" err="1">
                <a:latin typeface="+mn-lt"/>
              </a:rPr>
              <a:t>bulan</a:t>
            </a:r>
            <a:r>
              <a:rPr lang="en-US" sz="1600" b="1" dirty="0">
                <a:latin typeface="+mn-lt"/>
              </a:rPr>
              <a:t> </a:t>
            </a:r>
            <a:r>
              <a:rPr lang="en-US" sz="1600" b="1" dirty="0" err="1">
                <a:latin typeface="+mn-lt"/>
              </a:rPr>
              <a:t>dan</a:t>
            </a:r>
            <a:r>
              <a:rPr lang="en-US" sz="1600" b="1" dirty="0">
                <a:latin typeface="+mn-lt"/>
              </a:rPr>
              <a:t> </a:t>
            </a:r>
            <a:r>
              <a:rPr lang="en-US" sz="1600" b="1" dirty="0" err="1">
                <a:latin typeface="+mn-lt"/>
              </a:rPr>
              <a:t>ditambah</a:t>
            </a:r>
            <a:r>
              <a:rPr lang="en-US" sz="1600" b="1" dirty="0">
                <a:latin typeface="+mn-lt"/>
              </a:rPr>
              <a:t> </a:t>
            </a:r>
            <a:r>
              <a:rPr lang="en-US" sz="1600" b="1" dirty="0" err="1">
                <a:latin typeface="+mn-lt"/>
              </a:rPr>
              <a:t>satu</a:t>
            </a:r>
            <a:r>
              <a:rPr lang="en-US" sz="1600" b="1" dirty="0">
                <a:latin typeface="+mn-lt"/>
              </a:rPr>
              <a:t> </a:t>
            </a:r>
            <a:r>
              <a:rPr lang="en-US" sz="1600" b="1" dirty="0" err="1">
                <a:latin typeface="+mn-lt"/>
              </a:rPr>
              <a:t>kolom</a:t>
            </a:r>
            <a:r>
              <a:rPr lang="en-US" sz="1600" b="1" dirty="0">
                <a:latin typeface="+mn-lt"/>
              </a:rPr>
              <a:t> </a:t>
            </a:r>
            <a:r>
              <a:rPr lang="en-US" sz="1600" b="1" dirty="0" err="1">
                <a:latin typeface="+mn-lt"/>
              </a:rPr>
              <a:t>utk</a:t>
            </a:r>
            <a:r>
              <a:rPr lang="en-US" sz="1600" b="1" dirty="0">
                <a:latin typeface="+mn-lt"/>
              </a:rPr>
              <a:t> PIC)</a:t>
            </a:r>
          </a:p>
          <a:p>
            <a:pPr marL="457200" indent="-457200" eaLnBrk="0" hangingPunct="0">
              <a:lnSpc>
                <a:spcPct val="120000"/>
              </a:lnSpc>
              <a:tabLst>
                <a:tab pos="6278563" algn="l"/>
                <a:tab pos="7086600" algn="r"/>
                <a:tab pos="7269163" algn="l"/>
              </a:tabLst>
              <a:defRPr/>
            </a:pPr>
            <a:r>
              <a:rPr lang="en-US" sz="1600" b="1" dirty="0">
                <a:latin typeface="+mn-lt"/>
              </a:rPr>
              <a:t>9. </a:t>
            </a:r>
            <a:r>
              <a:rPr lang="id-ID" sz="1600" b="1" dirty="0">
                <a:latin typeface="+mn-lt"/>
              </a:rPr>
              <a:t>Daftar Pustaka (untuk PKMP, PKMT  dan PKMKC</a:t>
            </a:r>
            <a:r>
              <a:rPr lang="en-US" sz="1600" b="1" dirty="0">
                <a:latin typeface="+mn-lt"/>
              </a:rPr>
              <a:t>, optional </a:t>
            </a:r>
            <a:r>
              <a:rPr lang="en-US" sz="1600" b="1" dirty="0" err="1">
                <a:latin typeface="+mn-lt"/>
              </a:rPr>
              <a:t>utk</a:t>
            </a:r>
            <a:r>
              <a:rPr lang="en-US" sz="1600" b="1" dirty="0">
                <a:latin typeface="+mn-lt"/>
              </a:rPr>
              <a:t> PKMK-PKMM</a:t>
            </a:r>
            <a:r>
              <a:rPr lang="id-ID" sz="1600" b="1" dirty="0">
                <a:latin typeface="+mn-lt"/>
              </a:rPr>
              <a:t>)</a:t>
            </a:r>
            <a:endParaRPr lang="en-US" sz="1600" b="1" dirty="0">
              <a:latin typeface="+mn-lt"/>
            </a:endParaRPr>
          </a:p>
          <a:p>
            <a:pPr marL="457200" indent="-457200" eaLnBrk="0" hangingPunct="0">
              <a:lnSpc>
                <a:spcPct val="120000"/>
              </a:lnSpc>
              <a:tabLst>
                <a:tab pos="6278563" algn="l"/>
                <a:tab pos="7086600" algn="r"/>
                <a:tab pos="7269163" algn="l"/>
              </a:tabLst>
              <a:defRPr/>
            </a:pPr>
            <a:endParaRPr lang="id-ID" sz="1600" b="1" dirty="0"/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420688" y="184150"/>
            <a:ext cx="8424862" cy="450850"/>
          </a:xfrm>
          <a:prstGeom prst="rect">
            <a:avLst/>
          </a:prstGeom>
          <a:solidFill>
            <a:srgbClr val="D7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600" tIns="14400" rIns="75600" bIns="14400" anchor="ctr" anchorCtr="1"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2400" b="1">
                <a:solidFill>
                  <a:srgbClr val="000000"/>
                </a:solidFill>
              </a:rPr>
              <a:t>Sistematika Penyusunan Proposal PKM Yang Benar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7B9B835-4C13-4DBA-8F26-C349A9F32331}" type="datetime2">
              <a:rPr lang="en-US"/>
              <a:pPr>
                <a:defRPr/>
              </a:pPr>
              <a:t>Monday, September 08, 2014</a:t>
            </a:fld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B6ECC3-08A9-4D57-A4FD-F141E272AB63}" type="slidenum">
              <a:rPr lang="id-ID" smtClean="0"/>
              <a:pPr>
                <a:defRPr/>
              </a:pPr>
              <a:t>15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d-ID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312738" y="777875"/>
            <a:ext cx="8675687" cy="216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tabLst>
                <a:tab pos="6278563" algn="l"/>
                <a:tab pos="7086600" algn="r"/>
                <a:tab pos="7269163" algn="l"/>
              </a:tabLs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tabLst>
                <a:tab pos="6278563" algn="l"/>
                <a:tab pos="7086600" algn="r"/>
                <a:tab pos="7269163" algn="l"/>
              </a:tabLs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tabLst>
                <a:tab pos="6278563" algn="l"/>
                <a:tab pos="7086600" algn="r"/>
                <a:tab pos="7269163" algn="l"/>
              </a:tabLs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tabLst>
                <a:tab pos="6278563" algn="l"/>
                <a:tab pos="7086600" algn="r"/>
                <a:tab pos="7269163" algn="l"/>
              </a:tabLs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tabLst>
                <a:tab pos="6278563" algn="l"/>
                <a:tab pos="7086600" algn="r"/>
                <a:tab pos="7269163" algn="l"/>
              </a:tabLs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78563" algn="l"/>
                <a:tab pos="7086600" algn="r"/>
                <a:tab pos="7269163" algn="l"/>
              </a:tabLs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78563" algn="l"/>
                <a:tab pos="7086600" algn="r"/>
                <a:tab pos="7269163" algn="l"/>
              </a:tabLs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78563" algn="l"/>
                <a:tab pos="7086600" algn="r"/>
                <a:tab pos="7269163" algn="l"/>
              </a:tabLs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78563" algn="l"/>
                <a:tab pos="7086600" algn="r"/>
                <a:tab pos="7269163" algn="l"/>
              </a:tabLs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en-US" sz="1600" b="1">
                <a:latin typeface="Century Schoolbook" pitchFamily="18" charset="0"/>
              </a:rPr>
              <a:t>10. Lampiran:</a:t>
            </a:r>
          </a:p>
          <a:p>
            <a:pPr>
              <a:lnSpc>
                <a:spcPct val="120000"/>
              </a:lnSpc>
              <a:buFont typeface="Century Schoolbook" pitchFamily="18" charset="0"/>
              <a:buAutoNum type="arabicPeriod"/>
            </a:pPr>
            <a:r>
              <a:rPr lang="en-US" sz="1600" b="1">
                <a:latin typeface="Century Schoolbook" pitchFamily="18" charset="0"/>
              </a:rPr>
              <a:t>Nama dan Biodata Ketua serta Anggota Kelompok</a:t>
            </a:r>
            <a:r>
              <a:rPr lang="id-ID" sz="1600" b="1">
                <a:latin typeface="Century Schoolbook" pitchFamily="18" charset="0"/>
              </a:rPr>
              <a:t> (ditandatangani)</a:t>
            </a:r>
            <a:endParaRPr lang="en-US" sz="1600" b="1">
              <a:latin typeface="Century Schoolbook" pitchFamily="18" charset="0"/>
            </a:endParaRPr>
          </a:p>
          <a:p>
            <a:pPr>
              <a:lnSpc>
                <a:spcPct val="120000"/>
              </a:lnSpc>
              <a:buFont typeface="Century Schoolbook" pitchFamily="18" charset="0"/>
              <a:buAutoNum type="arabicPeriod"/>
            </a:pPr>
            <a:r>
              <a:rPr lang="en-US" sz="1600" b="1">
                <a:latin typeface="Century Schoolbook" pitchFamily="18" charset="0"/>
              </a:rPr>
              <a:t>Justifikasi Anggaran Kegiatan</a:t>
            </a:r>
          </a:p>
          <a:p>
            <a:pPr>
              <a:lnSpc>
                <a:spcPct val="120000"/>
              </a:lnSpc>
              <a:buFont typeface="Century Schoolbook" pitchFamily="18" charset="0"/>
              <a:buAutoNum type="arabicPeriod"/>
            </a:pPr>
            <a:r>
              <a:rPr lang="en-US" sz="1600" b="1">
                <a:latin typeface="Century Schoolbook" pitchFamily="18" charset="0"/>
              </a:rPr>
              <a:t>Susunan organisasi Tim Peneliti dan Pembagian Tugas</a:t>
            </a:r>
          </a:p>
          <a:p>
            <a:pPr>
              <a:lnSpc>
                <a:spcPct val="120000"/>
              </a:lnSpc>
              <a:buFont typeface="Century Schoolbook" pitchFamily="18" charset="0"/>
              <a:buAutoNum type="arabicPeriod"/>
            </a:pPr>
            <a:r>
              <a:rPr lang="en-US" sz="1600" b="1">
                <a:latin typeface="Century Schoolbook" pitchFamily="18" charset="0"/>
              </a:rPr>
              <a:t>Surat Pernyataan Ketua Peneliti</a:t>
            </a:r>
          </a:p>
          <a:p>
            <a:pPr>
              <a:lnSpc>
                <a:spcPct val="120000"/>
              </a:lnSpc>
              <a:buFont typeface="Century Schoolbook" pitchFamily="18" charset="0"/>
              <a:buAutoNum type="arabicPeriod"/>
            </a:pPr>
            <a:r>
              <a:rPr lang="en-US" sz="1600" b="1">
                <a:latin typeface="Century Schoolbook" pitchFamily="18" charset="0"/>
              </a:rPr>
              <a:t>Nota Kesepahaman atau pernyataan kesediaan </a:t>
            </a:r>
            <a:r>
              <a:rPr lang="id-ID" sz="1600" b="1">
                <a:latin typeface="Century Schoolbook" pitchFamily="18" charset="0"/>
              </a:rPr>
              <a:t>Mitra (PKMM dan PKMT)</a:t>
            </a:r>
            <a:endParaRPr lang="en-US" sz="1600" b="1">
              <a:latin typeface="Century Schoolbook" pitchFamily="18" charset="0"/>
            </a:endParaRPr>
          </a:p>
          <a:p>
            <a:pPr>
              <a:lnSpc>
                <a:spcPct val="120000"/>
              </a:lnSpc>
            </a:pPr>
            <a:endParaRPr lang="id-ID" sz="1600" b="1"/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420688" y="184150"/>
            <a:ext cx="8424862" cy="450850"/>
          </a:xfrm>
          <a:prstGeom prst="rect">
            <a:avLst/>
          </a:prstGeom>
          <a:solidFill>
            <a:srgbClr val="D7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600" tIns="14400" rIns="75600" bIns="14400" anchor="ctr" anchorCtr="1"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2400" b="1">
                <a:solidFill>
                  <a:srgbClr val="000000"/>
                </a:solidFill>
              </a:rPr>
              <a:t>Sistematika Penyusunan Proposal PKM Yang Benar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3E77B339-3B53-45FB-B9F7-8837684E1B8C}" type="datetime2">
              <a:rPr lang="en-US"/>
              <a:pPr>
                <a:defRPr/>
              </a:pPr>
              <a:t>Monday, September 08, 2014</a:t>
            </a:fld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CA5C39-A21D-4911-AB75-82220BF701D8}" type="slidenum">
              <a:rPr lang="id-ID" smtClean="0"/>
              <a:pPr>
                <a:defRPr/>
              </a:pPr>
              <a:t>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d-ID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2420938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id-ID" dirty="0" smtClean="0"/>
              <a:t>PENJELASAN TENTANG SISTEMATIKA PENYUSUNAN PROPOSAL</a:t>
            </a:r>
            <a:endParaRPr lang="id-ID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AAB3CD-70AD-4F69-A8C4-6C6867AA3AA5}" type="slidenum">
              <a:rPr lang="id-ID" smtClean="0"/>
              <a:pPr>
                <a:defRPr/>
              </a:pPr>
              <a:t>17</a:t>
            </a:fld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8CD3A2D-A499-4BA8-92B4-10E77A8DB7D7}" type="datetime2">
              <a:rPr lang="en-US"/>
              <a:pPr>
                <a:defRPr/>
              </a:pPr>
              <a:t>Monday, September 08, 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7" name="Text Box 3"/>
          <p:cNvSpPr txBox="1">
            <a:spLocks noChangeArrowheads="1"/>
          </p:cNvSpPr>
          <p:nvPr/>
        </p:nvSpPr>
        <p:spPr bwMode="auto">
          <a:xfrm>
            <a:off x="439738" y="1214438"/>
            <a:ext cx="8424862" cy="135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pt-BR" sz="2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Judul adalah pernyataan atau pertanyaan, singkat dan sangat spesifik, namun cukup jelas memberi gambaran kegiatan PKM</a:t>
            </a:r>
            <a:endParaRPr lang="en-US" sz="2800">
              <a:latin typeface="Arial" charset="0"/>
              <a:cs typeface="+mn-cs"/>
            </a:endParaRPr>
          </a:p>
        </p:txBody>
      </p:sp>
      <p:sp>
        <p:nvSpPr>
          <p:cNvPr id="21507" name="Rectangle 4"/>
          <p:cNvSpPr>
            <a:spLocks noChangeArrowheads="1"/>
          </p:cNvSpPr>
          <p:nvPr/>
        </p:nvSpPr>
        <p:spPr bwMode="auto">
          <a:xfrm>
            <a:off x="539750" y="3040063"/>
            <a:ext cx="8064500" cy="460375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r>
              <a:rPr lang="en-US" sz="2400">
                <a:latin typeface="Arial" charset="0"/>
              </a:rPr>
              <a:t>Berfungsi sebagai “</a:t>
            </a:r>
            <a:r>
              <a:rPr lang="pt-BR" sz="2400">
                <a:latin typeface="Arial" charset="0"/>
              </a:rPr>
              <a:t>kunci” pembuka minat baca</a:t>
            </a:r>
          </a:p>
        </p:txBody>
      </p:sp>
      <p:sp>
        <p:nvSpPr>
          <p:cNvPr id="21508" name="Text Box 5"/>
          <p:cNvSpPr txBox="1">
            <a:spLocks noChangeArrowheads="1"/>
          </p:cNvSpPr>
          <p:nvPr/>
        </p:nvSpPr>
        <p:spPr bwMode="auto">
          <a:xfrm>
            <a:off x="836613" y="3870325"/>
            <a:ext cx="7466012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pt-BR" sz="3200">
                <a:solidFill>
                  <a:srgbClr val="FFFF00"/>
                </a:solidFill>
                <a:latin typeface="Script MT Bold" pitchFamily="66" charset="0"/>
              </a:rPr>
              <a:t>Harus mampu memikat perhatian pembaca </a:t>
            </a:r>
          </a:p>
          <a:p>
            <a:pPr eaLnBrk="1" hangingPunct="1"/>
            <a:r>
              <a:rPr lang="pt-BR" sz="3200">
                <a:solidFill>
                  <a:srgbClr val="FFFF00"/>
                </a:solidFill>
                <a:latin typeface="Script MT Bold" pitchFamily="66" charset="0"/>
              </a:rPr>
              <a:t>pada pandangan pertama</a:t>
            </a:r>
            <a:endParaRPr lang="en-US" sz="3200">
              <a:solidFill>
                <a:srgbClr val="FFFF00"/>
              </a:solidFill>
              <a:latin typeface="Script MT Bold" pitchFamily="66" charset="0"/>
            </a:endParaRPr>
          </a:p>
        </p:txBody>
      </p:sp>
      <p:sp>
        <p:nvSpPr>
          <p:cNvPr id="21509" name="Rectangle 6"/>
          <p:cNvSpPr>
            <a:spLocks noChangeArrowheads="1"/>
          </p:cNvSpPr>
          <p:nvPr/>
        </p:nvSpPr>
        <p:spPr bwMode="auto">
          <a:xfrm>
            <a:off x="612775" y="5526088"/>
            <a:ext cx="8062913" cy="820737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r>
              <a:rPr lang="pt-BR" sz="2400">
                <a:latin typeface="Arial" charset="0"/>
              </a:rPr>
              <a:t>Jangan sampai judul mengesankan ketidaksesuaian dengan bidang PKM yang dipilih</a:t>
            </a:r>
          </a:p>
        </p:txBody>
      </p:sp>
      <p:sp>
        <p:nvSpPr>
          <p:cNvPr id="272391" name="Rectangle 7"/>
          <p:cNvSpPr>
            <a:spLocks noChangeArrowheads="1"/>
          </p:cNvSpPr>
          <p:nvPr/>
        </p:nvSpPr>
        <p:spPr bwMode="auto">
          <a:xfrm>
            <a:off x="895350" y="192088"/>
            <a:ext cx="7419975" cy="706437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chemeClr val="tx2"/>
              </a:gs>
              <a:gs pos="100000">
                <a:srgbClr val="000000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rgbClr val="FFCC66">
                <a:alpha val="50000"/>
              </a:srgbClr>
            </a:outerShdw>
          </a:effectLst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n-US" sz="2800" b="1">
                <a:solidFill>
                  <a:srgbClr val="003A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+mn-cs"/>
              </a:rPr>
              <a:t>JUDUL  PROGRAM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918C45A-B89A-4F0C-8F69-E277B1F5B931}" type="datetime2">
              <a:rPr lang="en-US"/>
              <a:pPr>
                <a:defRPr/>
              </a:pPr>
              <a:t>Monday, September 08, 2014</a:t>
            </a:fld>
            <a:endParaRPr lang="id-ID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8A8E7C-3E8D-45E4-8597-B88428AF1F40}" type="slidenum">
              <a:rPr lang="id-ID" smtClean="0"/>
              <a:pPr>
                <a:defRPr/>
              </a:pPr>
              <a:t>18</a:t>
            </a:fld>
            <a:endParaRPr lang="id-ID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d-ID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468313" y="1411288"/>
            <a:ext cx="8083550" cy="124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2800">
                <a:latin typeface="Arial" charset="0"/>
              </a:rPr>
              <a:t>Latar Belakang Masalah adalah uraian tentang bukti atau fakta atau teori untuk menyusun alasan </a:t>
            </a:r>
            <a:r>
              <a:rPr lang="en-US" sz="2800" u="sng">
                <a:latin typeface="Arial" charset="0"/>
              </a:rPr>
              <a:t>“mengapa suatu Kegiatan PKM perlu dilakukan”.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611188" y="2997200"/>
            <a:ext cx="7940675" cy="1854200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en-US" sz="2400">
                <a:latin typeface="Arial" charset="0"/>
              </a:rPr>
              <a:t>Fungsi : memberi arah menuju area kajian kegiatan PKM dan menunjukkan manfaat kegiatan PKM</a:t>
            </a:r>
          </a:p>
          <a:p>
            <a:pPr>
              <a:lnSpc>
                <a:spcPct val="120000"/>
              </a:lnSpc>
            </a:pPr>
            <a:r>
              <a:rPr lang="en-US" sz="2400" i="1">
                <a:latin typeface="Arial" charset="0"/>
              </a:rPr>
              <a:t>Antarkan pembaca langsung pada inti Kegiatan yang akan dikerjakan</a:t>
            </a:r>
          </a:p>
        </p:txBody>
      </p:sp>
      <p:sp>
        <p:nvSpPr>
          <p:cNvPr id="22532" name="Rectangle 5"/>
          <p:cNvSpPr>
            <a:spLocks noChangeArrowheads="1"/>
          </p:cNvSpPr>
          <p:nvPr/>
        </p:nvSpPr>
        <p:spPr bwMode="auto">
          <a:xfrm>
            <a:off x="684213" y="5084763"/>
            <a:ext cx="7364412" cy="129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b="1">
                <a:solidFill>
                  <a:srgbClr val="FFFF00"/>
                </a:solidFill>
              </a:rPr>
              <a:t>Sering terjadi:</a:t>
            </a:r>
          </a:p>
          <a:p>
            <a:pPr eaLnBrk="0" hangingPunct="0"/>
            <a:r>
              <a:rPr lang="en-US" b="1">
                <a:solidFill>
                  <a:srgbClr val="FFFF00"/>
                </a:solidFill>
              </a:rPr>
              <a:t>Mengesankan pengusul mampu membuat / melakukan sesuatu yang diusulkan, tapi tak bisa menjelaskan landasan usulan dan proses solusinya secara ilmiah</a:t>
            </a:r>
            <a:endParaRPr lang="en-GB" b="1">
              <a:solidFill>
                <a:srgbClr val="FFFF00"/>
              </a:solidFill>
            </a:endParaRPr>
          </a:p>
        </p:txBody>
      </p:sp>
      <p:sp>
        <p:nvSpPr>
          <p:cNvPr id="274438" name="Rectangle 6"/>
          <p:cNvSpPr>
            <a:spLocks noChangeArrowheads="1"/>
          </p:cNvSpPr>
          <p:nvPr/>
        </p:nvSpPr>
        <p:spPr bwMode="auto">
          <a:xfrm>
            <a:off x="895350" y="192088"/>
            <a:ext cx="7419975" cy="615950"/>
          </a:xfrm>
          <a:prstGeom prst="rect">
            <a:avLst/>
          </a:prstGeom>
          <a:gradFill rotWithShape="1">
            <a:gsLst>
              <a:gs pos="0">
                <a:schemeClr val="tx1"/>
              </a:gs>
              <a:gs pos="50000">
                <a:schemeClr val="tx2"/>
              </a:gs>
              <a:gs pos="100000">
                <a:schemeClr val="tx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rgbClr val="FFCC66">
                <a:alpha val="50000"/>
              </a:srgbClr>
            </a:outerShdw>
          </a:effectLst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n-US" sz="2800" b="1">
                <a:solidFill>
                  <a:srgbClr val="003A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LATAR  BELAKANG  MASALAH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6842BB4B-085F-4B68-AAA3-F0AD83C5A5DE}" type="datetime2">
              <a:rPr lang="en-US"/>
              <a:pPr>
                <a:defRPr/>
              </a:pPr>
              <a:t>Monday, September 08, 2014</a:t>
            </a:fld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EEE6B6-A590-4DE7-BA1C-DB1D91FAF663}" type="slidenum">
              <a:rPr lang="id-ID" smtClean="0"/>
              <a:pPr>
                <a:defRPr/>
              </a:pPr>
              <a:t>19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d-ID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AutoShape 2"/>
          <p:cNvSpPr>
            <a:spLocks noChangeArrowheads="1"/>
          </p:cNvSpPr>
          <p:nvPr/>
        </p:nvSpPr>
        <p:spPr bwMode="auto">
          <a:xfrm>
            <a:off x="84138" y="3114675"/>
            <a:ext cx="1450975" cy="565150"/>
          </a:xfrm>
          <a:prstGeom prst="roundRect">
            <a:avLst>
              <a:gd name="adj" fmla="val 16667"/>
            </a:avLst>
          </a:prstGeom>
          <a:solidFill>
            <a:srgbClr val="7030A0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800" b="1" dirty="0">
                <a:solidFill>
                  <a:srgbClr val="FFFF00"/>
                </a:solidFill>
                <a:cs typeface="Arial" pitchFamily="34" charset="0"/>
              </a:rPr>
              <a:t>PKM</a:t>
            </a:r>
          </a:p>
        </p:txBody>
      </p:sp>
      <p:sp>
        <p:nvSpPr>
          <p:cNvPr id="6147" name="Rectangle 6"/>
          <p:cNvSpPr>
            <a:spLocks noChangeArrowheads="1"/>
          </p:cNvSpPr>
          <p:nvPr/>
        </p:nvSpPr>
        <p:spPr bwMode="auto">
          <a:xfrm>
            <a:off x="4941888" y="4227513"/>
            <a:ext cx="2894012" cy="703262"/>
          </a:xfrm>
          <a:prstGeom prst="rect">
            <a:avLst/>
          </a:prstGeom>
          <a:solidFill>
            <a:srgbClr val="0000CC"/>
          </a:solidFill>
          <a:ln w="28575" algn="ctr">
            <a:solidFill>
              <a:srgbClr val="CCEC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d-ID" b="1">
                <a:solidFill>
                  <a:srgbClr val="FFFF00"/>
                </a:solidFill>
                <a:latin typeface="Comic Sans MS" pitchFamily="66" charset="0"/>
              </a:rPr>
              <a:t>PKM Gagasan Tertulis (PKM-GT)</a:t>
            </a:r>
            <a:endParaRPr lang="en-US" b="1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6148" name="Rectangle 16"/>
          <p:cNvSpPr>
            <a:spLocks noChangeArrowheads="1"/>
          </p:cNvSpPr>
          <p:nvPr/>
        </p:nvSpPr>
        <p:spPr bwMode="auto">
          <a:xfrm>
            <a:off x="2593975" y="4829175"/>
            <a:ext cx="1660525" cy="690563"/>
          </a:xfrm>
          <a:prstGeom prst="rect">
            <a:avLst/>
          </a:prstGeom>
          <a:solidFill>
            <a:srgbClr val="0000CC"/>
          </a:solidFill>
          <a:ln w="28575" algn="ctr">
            <a:solidFill>
              <a:srgbClr val="CCECFF"/>
            </a:solidFill>
            <a:miter lim="800000"/>
            <a:headEnd/>
            <a:tailEnd/>
          </a:ln>
        </p:spPr>
        <p:txBody>
          <a:bodyPr lIns="18000" tIns="10800" rIns="18000" bIns="10800" anchor="ctr"/>
          <a:lstStyle/>
          <a:p>
            <a:pPr algn="ctr"/>
            <a:r>
              <a:rPr lang="id-ID" b="1">
                <a:solidFill>
                  <a:srgbClr val="FFCCFF"/>
                </a:solidFill>
                <a:latin typeface="Comic Sans MS" pitchFamily="66" charset="0"/>
              </a:rPr>
              <a:t>Karya Tulis</a:t>
            </a:r>
            <a:endParaRPr lang="en-US" b="1">
              <a:solidFill>
                <a:srgbClr val="FFCCFF"/>
              </a:solidFill>
              <a:latin typeface="Comic Sans MS" pitchFamily="66" charset="0"/>
            </a:endParaRPr>
          </a:p>
        </p:txBody>
      </p:sp>
      <p:sp>
        <p:nvSpPr>
          <p:cNvPr id="6149" name="Line 18"/>
          <p:cNvSpPr>
            <a:spLocks noChangeShapeType="1"/>
          </p:cNvSpPr>
          <p:nvPr/>
        </p:nvSpPr>
        <p:spPr bwMode="auto">
          <a:xfrm flipV="1">
            <a:off x="1004888" y="1935163"/>
            <a:ext cx="1377950" cy="1087437"/>
          </a:xfrm>
          <a:prstGeom prst="line">
            <a:avLst/>
          </a:prstGeom>
          <a:noFill/>
          <a:ln w="38100">
            <a:solidFill>
              <a:srgbClr val="FFCCFF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6150" name="Rectangle 33"/>
          <p:cNvSpPr>
            <a:spLocks noChangeArrowheads="1"/>
          </p:cNvSpPr>
          <p:nvPr/>
        </p:nvSpPr>
        <p:spPr bwMode="auto">
          <a:xfrm>
            <a:off x="2533650" y="1576388"/>
            <a:ext cx="1639888" cy="712787"/>
          </a:xfrm>
          <a:prstGeom prst="rect">
            <a:avLst/>
          </a:prstGeom>
          <a:solidFill>
            <a:srgbClr val="EDFD55"/>
          </a:solidFill>
          <a:ln w="28575" algn="ctr">
            <a:solidFill>
              <a:srgbClr val="CCEC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d-ID" b="1">
                <a:solidFill>
                  <a:srgbClr val="800000"/>
                </a:solidFill>
                <a:latin typeface="Comic Sans MS" pitchFamily="66" charset="0"/>
              </a:rPr>
              <a:t>Proposal Kegiatan</a:t>
            </a:r>
            <a:endParaRPr lang="en-US" b="1">
              <a:solidFill>
                <a:srgbClr val="800000"/>
              </a:solidFill>
              <a:latin typeface="Comic Sans MS" pitchFamily="66" charset="0"/>
            </a:endParaRPr>
          </a:p>
        </p:txBody>
      </p:sp>
      <p:sp>
        <p:nvSpPr>
          <p:cNvPr id="6151" name="Rectangle 38"/>
          <p:cNvSpPr>
            <a:spLocks noChangeArrowheads="1"/>
          </p:cNvSpPr>
          <p:nvPr/>
        </p:nvSpPr>
        <p:spPr bwMode="auto">
          <a:xfrm>
            <a:off x="4876800" y="95250"/>
            <a:ext cx="2916238" cy="639763"/>
          </a:xfrm>
          <a:prstGeom prst="rect">
            <a:avLst/>
          </a:prstGeom>
          <a:solidFill>
            <a:srgbClr val="EDFD55"/>
          </a:solidFill>
          <a:ln w="28575" algn="ctr">
            <a:solidFill>
              <a:srgbClr val="CCEC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id-ID" b="1">
                <a:solidFill>
                  <a:srgbClr val="800000"/>
                </a:solidFill>
                <a:latin typeface="Comic Sans MS" pitchFamily="66" charset="0"/>
              </a:rPr>
              <a:t>PKM Penelitian  (PKM-P)</a:t>
            </a:r>
            <a:endParaRPr lang="en-US" b="1">
              <a:solidFill>
                <a:srgbClr val="800000"/>
              </a:solidFill>
              <a:latin typeface="Comic Sans MS" pitchFamily="66" charset="0"/>
            </a:endParaRPr>
          </a:p>
        </p:txBody>
      </p:sp>
      <p:sp>
        <p:nvSpPr>
          <p:cNvPr id="6152" name="Line 44"/>
          <p:cNvSpPr>
            <a:spLocks noChangeShapeType="1"/>
          </p:cNvSpPr>
          <p:nvPr/>
        </p:nvSpPr>
        <p:spPr bwMode="auto">
          <a:xfrm>
            <a:off x="941388" y="3825875"/>
            <a:ext cx="1549400" cy="1196975"/>
          </a:xfrm>
          <a:prstGeom prst="line">
            <a:avLst/>
          </a:prstGeom>
          <a:noFill/>
          <a:ln w="50800">
            <a:solidFill>
              <a:srgbClr val="76FF4B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6153" name="Rectangle 6"/>
          <p:cNvSpPr>
            <a:spLocks noChangeArrowheads="1"/>
          </p:cNvSpPr>
          <p:nvPr/>
        </p:nvSpPr>
        <p:spPr bwMode="auto">
          <a:xfrm>
            <a:off x="4935538" y="5646738"/>
            <a:ext cx="2892425" cy="703262"/>
          </a:xfrm>
          <a:prstGeom prst="rect">
            <a:avLst/>
          </a:prstGeom>
          <a:solidFill>
            <a:srgbClr val="0000CC"/>
          </a:solidFill>
          <a:ln w="28575" algn="ctr">
            <a:solidFill>
              <a:srgbClr val="CCEC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d-ID" sz="2200" b="1">
                <a:solidFill>
                  <a:srgbClr val="FFFF00"/>
                </a:solidFill>
                <a:latin typeface="Comic Sans MS" pitchFamily="66" charset="0"/>
              </a:rPr>
              <a:t>PKM Artikel Ilmiah (PKM-AI)</a:t>
            </a:r>
            <a:endParaRPr lang="en-US" sz="2200" b="1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6154" name="Rectangle 38"/>
          <p:cNvSpPr>
            <a:spLocks noChangeArrowheads="1"/>
          </p:cNvSpPr>
          <p:nvPr/>
        </p:nvSpPr>
        <p:spPr bwMode="auto">
          <a:xfrm>
            <a:off x="4868863" y="893763"/>
            <a:ext cx="2917825" cy="639762"/>
          </a:xfrm>
          <a:prstGeom prst="rect">
            <a:avLst/>
          </a:prstGeom>
          <a:solidFill>
            <a:srgbClr val="EDFD55"/>
          </a:solidFill>
          <a:ln w="28575" algn="ctr">
            <a:solidFill>
              <a:srgbClr val="CCEC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id-ID" b="1">
                <a:solidFill>
                  <a:srgbClr val="800000"/>
                </a:solidFill>
                <a:latin typeface="Comic Sans MS" pitchFamily="66" charset="0"/>
              </a:rPr>
              <a:t>PKM Penerapan Teknologi (PKM-T)</a:t>
            </a:r>
            <a:endParaRPr lang="en-US" b="1">
              <a:solidFill>
                <a:srgbClr val="800000"/>
              </a:solidFill>
              <a:latin typeface="Comic Sans MS" pitchFamily="66" charset="0"/>
            </a:endParaRPr>
          </a:p>
        </p:txBody>
      </p:sp>
      <p:sp>
        <p:nvSpPr>
          <p:cNvPr id="6155" name="Rectangle 38"/>
          <p:cNvSpPr>
            <a:spLocks noChangeArrowheads="1"/>
          </p:cNvSpPr>
          <p:nvPr/>
        </p:nvSpPr>
        <p:spPr bwMode="auto">
          <a:xfrm>
            <a:off x="4883150" y="1676400"/>
            <a:ext cx="2917825" cy="638175"/>
          </a:xfrm>
          <a:prstGeom prst="rect">
            <a:avLst/>
          </a:prstGeom>
          <a:solidFill>
            <a:srgbClr val="EDFD55"/>
          </a:solidFill>
          <a:ln w="28575" algn="ctr">
            <a:solidFill>
              <a:srgbClr val="CCEC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id-ID" b="1">
                <a:solidFill>
                  <a:srgbClr val="800000"/>
                </a:solidFill>
                <a:latin typeface="Comic Sans MS" pitchFamily="66" charset="0"/>
              </a:rPr>
              <a:t>PKM Kewirausahaan (PKM-K)</a:t>
            </a:r>
            <a:endParaRPr lang="en-US" b="1">
              <a:solidFill>
                <a:srgbClr val="800000"/>
              </a:solidFill>
              <a:latin typeface="Comic Sans MS" pitchFamily="66" charset="0"/>
            </a:endParaRPr>
          </a:p>
        </p:txBody>
      </p:sp>
      <p:sp>
        <p:nvSpPr>
          <p:cNvPr id="6156" name="Rectangle 38"/>
          <p:cNvSpPr>
            <a:spLocks noChangeArrowheads="1"/>
          </p:cNvSpPr>
          <p:nvPr/>
        </p:nvSpPr>
        <p:spPr bwMode="auto">
          <a:xfrm>
            <a:off x="4887913" y="2422525"/>
            <a:ext cx="2917825" cy="639763"/>
          </a:xfrm>
          <a:prstGeom prst="rect">
            <a:avLst/>
          </a:prstGeom>
          <a:solidFill>
            <a:srgbClr val="EDFD55"/>
          </a:solidFill>
          <a:ln w="28575" algn="ctr">
            <a:solidFill>
              <a:srgbClr val="CCECFF"/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/>
            <a:r>
              <a:rPr lang="id-ID" b="1">
                <a:solidFill>
                  <a:srgbClr val="800000"/>
                </a:solidFill>
                <a:latin typeface="Comic Sans MS" pitchFamily="66" charset="0"/>
              </a:rPr>
              <a:t>PKM Pengabdian Masyarakat (PKM-M)</a:t>
            </a:r>
            <a:endParaRPr lang="en-US" b="1">
              <a:solidFill>
                <a:srgbClr val="800000"/>
              </a:solidFill>
              <a:latin typeface="Comic Sans MS" pitchFamily="66" charset="0"/>
            </a:endParaRPr>
          </a:p>
        </p:txBody>
      </p:sp>
      <p:sp>
        <p:nvSpPr>
          <p:cNvPr id="6157" name="Line 18"/>
          <p:cNvSpPr>
            <a:spLocks noChangeShapeType="1"/>
          </p:cNvSpPr>
          <p:nvPr/>
        </p:nvSpPr>
        <p:spPr bwMode="auto">
          <a:xfrm flipV="1">
            <a:off x="4268788" y="400050"/>
            <a:ext cx="496887" cy="1373188"/>
          </a:xfrm>
          <a:prstGeom prst="line">
            <a:avLst/>
          </a:prstGeom>
          <a:noFill/>
          <a:ln w="38100">
            <a:solidFill>
              <a:srgbClr val="FFCCFF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6158" name="Line 18"/>
          <p:cNvSpPr>
            <a:spLocks noChangeShapeType="1"/>
          </p:cNvSpPr>
          <p:nvPr/>
        </p:nvSpPr>
        <p:spPr bwMode="auto">
          <a:xfrm flipV="1">
            <a:off x="4294188" y="1154113"/>
            <a:ext cx="471487" cy="638175"/>
          </a:xfrm>
          <a:prstGeom prst="line">
            <a:avLst/>
          </a:prstGeom>
          <a:noFill/>
          <a:ln w="38100">
            <a:solidFill>
              <a:srgbClr val="FFCCFF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6159" name="Line 18"/>
          <p:cNvSpPr>
            <a:spLocks noChangeShapeType="1"/>
          </p:cNvSpPr>
          <p:nvPr/>
        </p:nvSpPr>
        <p:spPr bwMode="auto">
          <a:xfrm>
            <a:off x="4281488" y="1792288"/>
            <a:ext cx="530225" cy="204787"/>
          </a:xfrm>
          <a:prstGeom prst="line">
            <a:avLst/>
          </a:prstGeom>
          <a:noFill/>
          <a:ln w="38100">
            <a:solidFill>
              <a:srgbClr val="FFCCFF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6160" name="Line 18"/>
          <p:cNvSpPr>
            <a:spLocks noChangeShapeType="1"/>
          </p:cNvSpPr>
          <p:nvPr/>
        </p:nvSpPr>
        <p:spPr bwMode="auto">
          <a:xfrm>
            <a:off x="4281488" y="1817688"/>
            <a:ext cx="530225" cy="874712"/>
          </a:xfrm>
          <a:prstGeom prst="line">
            <a:avLst/>
          </a:prstGeom>
          <a:noFill/>
          <a:ln w="38100">
            <a:solidFill>
              <a:srgbClr val="FFCCFF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6161" name="Line 44"/>
          <p:cNvSpPr>
            <a:spLocks noChangeShapeType="1"/>
          </p:cNvSpPr>
          <p:nvPr/>
        </p:nvSpPr>
        <p:spPr bwMode="auto">
          <a:xfrm flipV="1">
            <a:off x="4321175" y="4551363"/>
            <a:ext cx="552450" cy="628650"/>
          </a:xfrm>
          <a:prstGeom prst="line">
            <a:avLst/>
          </a:prstGeom>
          <a:noFill/>
          <a:ln w="50800">
            <a:solidFill>
              <a:srgbClr val="76FF4B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6162" name="Line 44"/>
          <p:cNvSpPr>
            <a:spLocks noChangeShapeType="1"/>
          </p:cNvSpPr>
          <p:nvPr/>
        </p:nvSpPr>
        <p:spPr bwMode="auto">
          <a:xfrm>
            <a:off x="4335463" y="5270500"/>
            <a:ext cx="538162" cy="758825"/>
          </a:xfrm>
          <a:prstGeom prst="line">
            <a:avLst/>
          </a:prstGeom>
          <a:noFill/>
          <a:ln w="50800">
            <a:solidFill>
              <a:srgbClr val="76FF4B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6163" name="AutoShape 11"/>
          <p:cNvSpPr>
            <a:spLocks noChangeArrowheads="1"/>
          </p:cNvSpPr>
          <p:nvPr/>
        </p:nvSpPr>
        <p:spPr bwMode="auto">
          <a:xfrm>
            <a:off x="2716213" y="2395538"/>
            <a:ext cx="1309687" cy="442912"/>
          </a:xfrm>
          <a:prstGeom prst="flowChartAlternateProcess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  <a:latin typeface="Calibri" pitchFamily="34" charset="0"/>
              </a:rPr>
              <a:t>September</a:t>
            </a:r>
            <a:endParaRPr lang="id-ID" b="1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6164" name="AutoShape 11"/>
          <p:cNvSpPr>
            <a:spLocks noChangeArrowheads="1"/>
          </p:cNvSpPr>
          <p:nvPr/>
        </p:nvSpPr>
        <p:spPr bwMode="auto">
          <a:xfrm>
            <a:off x="2736850" y="5632450"/>
            <a:ext cx="1308100" cy="442913"/>
          </a:xfrm>
          <a:prstGeom prst="flowChartAlternateProcess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d-ID" b="1">
                <a:solidFill>
                  <a:srgbClr val="FF0000"/>
                </a:solidFill>
                <a:latin typeface="Calibri" pitchFamily="34" charset="0"/>
              </a:rPr>
              <a:t>Maret</a:t>
            </a:r>
          </a:p>
        </p:txBody>
      </p:sp>
      <p:sp>
        <p:nvSpPr>
          <p:cNvPr id="58" name="AutoShape 11"/>
          <p:cNvSpPr>
            <a:spLocks noChangeArrowheads="1"/>
          </p:cNvSpPr>
          <p:nvPr/>
        </p:nvSpPr>
        <p:spPr bwMode="auto">
          <a:xfrm>
            <a:off x="8117904" y="274672"/>
            <a:ext cx="646202" cy="3479172"/>
          </a:xfrm>
          <a:prstGeom prst="flowChartAlternateProcess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vert270" wrap="none" anchor="ctr"/>
          <a:lstStyle/>
          <a:p>
            <a:pPr algn="ctr">
              <a:defRPr/>
            </a:pPr>
            <a:r>
              <a:rPr lang="id-ID" sz="2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Pendanaan + PIMNAS</a:t>
            </a:r>
          </a:p>
        </p:txBody>
      </p:sp>
      <p:sp>
        <p:nvSpPr>
          <p:cNvPr id="6166" name="AutoShape 11"/>
          <p:cNvSpPr>
            <a:spLocks noChangeArrowheads="1"/>
          </p:cNvSpPr>
          <p:nvPr/>
        </p:nvSpPr>
        <p:spPr bwMode="auto">
          <a:xfrm>
            <a:off x="7920038" y="4206875"/>
            <a:ext cx="1223962" cy="750888"/>
          </a:xfrm>
          <a:prstGeom prst="flowChartAlternateProcess">
            <a:avLst/>
          </a:prstGeom>
          <a:solidFill>
            <a:srgbClr val="76FF4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ts val="1400"/>
              </a:lnSpc>
            </a:pPr>
            <a:r>
              <a:rPr lang="id-ID" b="1">
                <a:solidFill>
                  <a:srgbClr val="FF0000"/>
                </a:solidFill>
                <a:latin typeface="Calibri" pitchFamily="34" charset="0"/>
              </a:rPr>
              <a:t>Hadiah + PIMNAS</a:t>
            </a:r>
          </a:p>
        </p:txBody>
      </p:sp>
      <p:sp>
        <p:nvSpPr>
          <p:cNvPr id="6167" name="AutoShape 11"/>
          <p:cNvSpPr>
            <a:spLocks noChangeArrowheads="1"/>
          </p:cNvSpPr>
          <p:nvPr/>
        </p:nvSpPr>
        <p:spPr bwMode="auto">
          <a:xfrm>
            <a:off x="7932738" y="5626100"/>
            <a:ext cx="1103312" cy="750888"/>
          </a:xfrm>
          <a:prstGeom prst="flowChartAlternateProcess">
            <a:avLst/>
          </a:prstGeom>
          <a:solidFill>
            <a:srgbClr val="76FF4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ts val="1400"/>
              </a:lnSpc>
            </a:pPr>
            <a:r>
              <a:rPr lang="id-ID" b="1">
                <a:solidFill>
                  <a:srgbClr val="FF0000"/>
                </a:solidFill>
                <a:latin typeface="Calibri" pitchFamily="34" charset="0"/>
              </a:rPr>
              <a:t>Hadiah + JURNAL</a:t>
            </a:r>
          </a:p>
        </p:txBody>
      </p:sp>
      <p:sp>
        <p:nvSpPr>
          <p:cNvPr id="6168" name="Rectangle 38"/>
          <p:cNvSpPr>
            <a:spLocks noChangeArrowheads="1"/>
          </p:cNvSpPr>
          <p:nvPr/>
        </p:nvSpPr>
        <p:spPr bwMode="auto">
          <a:xfrm>
            <a:off x="4891088" y="3179763"/>
            <a:ext cx="2916237" cy="639762"/>
          </a:xfrm>
          <a:prstGeom prst="rect">
            <a:avLst/>
          </a:prstGeom>
          <a:solidFill>
            <a:srgbClr val="EDFD55"/>
          </a:solidFill>
          <a:ln w="28575" algn="ctr">
            <a:solidFill>
              <a:srgbClr val="CCEC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id-ID" b="1">
                <a:solidFill>
                  <a:srgbClr val="800000"/>
                </a:solidFill>
                <a:latin typeface="Comic Sans MS" pitchFamily="66" charset="0"/>
              </a:rPr>
              <a:t>PKM Karsa Cipta (PKM-KC)</a:t>
            </a:r>
            <a:endParaRPr lang="en-US" b="1">
              <a:solidFill>
                <a:srgbClr val="800000"/>
              </a:solidFill>
              <a:latin typeface="Comic Sans MS" pitchFamily="66" charset="0"/>
            </a:endParaRPr>
          </a:p>
        </p:txBody>
      </p:sp>
      <p:sp>
        <p:nvSpPr>
          <p:cNvPr id="6169" name="Line 18"/>
          <p:cNvSpPr>
            <a:spLocks noChangeShapeType="1"/>
          </p:cNvSpPr>
          <p:nvPr/>
        </p:nvSpPr>
        <p:spPr bwMode="auto">
          <a:xfrm>
            <a:off x="4283075" y="1865313"/>
            <a:ext cx="514350" cy="1597025"/>
          </a:xfrm>
          <a:prstGeom prst="line">
            <a:avLst/>
          </a:prstGeom>
          <a:noFill/>
          <a:ln w="38100">
            <a:solidFill>
              <a:srgbClr val="FFCCFF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304800"/>
            <a:ext cx="3492500" cy="6858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chemeClr val="tx2">
                    <a:satMod val="200000"/>
                  </a:schemeClr>
                </a:solidFill>
                <a:latin typeface="Broadway" pitchFamily="82" charset="0"/>
              </a:rPr>
              <a:t>PROGRAM KREATIVITAS MAHASISWA</a:t>
            </a:r>
          </a:p>
        </p:txBody>
      </p:sp>
      <p:sp>
        <p:nvSpPr>
          <p:cNvPr id="27" name="Date Placeholder 2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A4EE427-BA67-4872-A705-2D96759A58D5}" type="datetime2">
              <a:rPr lang="en-US"/>
              <a:pPr>
                <a:defRPr/>
              </a:pPr>
              <a:t>Monday, September 08, 2014</a:t>
            </a:fld>
            <a:endParaRPr lang="en-US"/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7E537B-0610-4F7D-B2AC-0E3CC2B8174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ransition>
    <p:randomBar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19250"/>
            <a:ext cx="8015288" cy="4648200"/>
          </a:xfrm>
        </p:spPr>
        <p:txBody>
          <a:bodyPr/>
          <a:lstStyle/>
          <a:p>
            <a:pPr>
              <a:lnSpc>
                <a:spcPct val="160000"/>
              </a:lnSpc>
            </a:pPr>
            <a:r>
              <a:rPr lang="id-ID" sz="2400" b="1" smtClean="0">
                <a:effectLst/>
                <a:latin typeface="Comic Sans MS" pitchFamily="66" charset="0"/>
              </a:rPr>
              <a:t>Memuat intisari dari latar belakang masalah</a:t>
            </a:r>
          </a:p>
          <a:p>
            <a:pPr>
              <a:lnSpc>
                <a:spcPct val="160000"/>
              </a:lnSpc>
            </a:pPr>
            <a:r>
              <a:rPr lang="id-ID" sz="2400" b="1" smtClean="0">
                <a:effectLst/>
                <a:latin typeface="Comic Sans MS" pitchFamily="66" charset="0"/>
              </a:rPr>
              <a:t>Dirumuskan dalam beberapa kalimat, tergantung dari pernyataan-pernyataan yang disebutkan dalam latar belakang masalah</a:t>
            </a:r>
          </a:p>
          <a:p>
            <a:pPr>
              <a:lnSpc>
                <a:spcPct val="160000"/>
              </a:lnSpc>
            </a:pPr>
            <a:r>
              <a:rPr lang="id-ID" sz="2400" b="1" smtClean="0">
                <a:effectLst/>
                <a:latin typeface="Comic Sans MS" pitchFamily="66" charset="0"/>
              </a:rPr>
              <a:t>Biasanya dalam merumuskan masalah </a:t>
            </a:r>
            <a:r>
              <a:rPr lang="en-US" sz="2400" b="1" smtClean="0">
                <a:effectLst/>
                <a:latin typeface="Comic Sans MS" pitchFamily="66" charset="0"/>
              </a:rPr>
              <a:t>dapat </a:t>
            </a:r>
            <a:r>
              <a:rPr lang="id-ID" sz="2400" b="1" smtClean="0">
                <a:effectLst/>
                <a:latin typeface="Comic Sans MS" pitchFamily="66" charset="0"/>
              </a:rPr>
              <a:t>dipergunakan</a:t>
            </a:r>
            <a:r>
              <a:rPr lang="en-US" sz="2400" b="1" smtClean="0">
                <a:effectLst/>
                <a:latin typeface="Comic Sans MS" pitchFamily="66" charset="0"/>
              </a:rPr>
              <a:t> (tetapi tidak harus)</a:t>
            </a:r>
            <a:r>
              <a:rPr lang="id-ID" sz="2400" b="1" smtClean="0">
                <a:effectLst/>
                <a:latin typeface="Comic Sans MS" pitchFamily="66" charset="0"/>
              </a:rPr>
              <a:t> kata-kata tanya: apa, bagaimana, mengapa dan lain-lain</a:t>
            </a:r>
          </a:p>
        </p:txBody>
      </p:sp>
      <p:sp>
        <p:nvSpPr>
          <p:cNvPr id="143363" name="Rectangle 3"/>
          <p:cNvSpPr>
            <a:spLocks noChangeArrowheads="1"/>
          </p:cNvSpPr>
          <p:nvPr/>
        </p:nvSpPr>
        <p:spPr bwMode="auto">
          <a:xfrm>
            <a:off x="827088" y="222250"/>
            <a:ext cx="7575550" cy="804863"/>
          </a:xfrm>
          <a:prstGeom prst="rect">
            <a:avLst/>
          </a:prstGeom>
          <a:solidFill>
            <a:schemeClr val="bg2"/>
          </a:solidFill>
          <a:ln w="12700">
            <a:solidFill>
              <a:srgbClr val="00CC00"/>
            </a:solidFill>
            <a:miter lim="800000"/>
            <a:headEnd/>
            <a:tailEnd/>
          </a:ln>
          <a:effectLst>
            <a:outerShdw dist="107763" dir="2700000" algn="ctr" rotWithShape="0">
              <a:srgbClr val="47FF5D">
                <a:alpha val="50000"/>
              </a:srgbClr>
            </a:outerShdw>
          </a:effectLst>
        </p:spPr>
        <p:txBody>
          <a:bodyPr lIns="90488" tIns="44450" rIns="90488" bIns="44450" anchor="ctr"/>
          <a:lstStyle/>
          <a:p>
            <a:pPr algn="ctr" eaLnBrk="0" hangingPunct="0">
              <a:defRPr/>
            </a:pPr>
            <a:r>
              <a:rPr lang="en-US" sz="4000" b="1">
                <a:solidFill>
                  <a:schemeClr val="tx2"/>
                </a:solidFill>
                <a:latin typeface="Comic Sans MS" pitchFamily="66" charset="0"/>
              </a:rPr>
              <a:t>PERUMUSAN MASALAH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274089B-A973-4E81-811E-A92EBD5E67D6}" type="datetime2">
              <a:rPr lang="en-US"/>
              <a:pPr>
                <a:defRPr/>
              </a:pPr>
              <a:t>Monday, September 08, 2014</a:t>
            </a:fld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ABCAFA-1E3F-419C-8092-073F58AF45F0}" type="slidenum">
              <a:rPr lang="id-ID" smtClean="0"/>
              <a:pPr>
                <a:defRPr/>
              </a:pPr>
              <a:t>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d-ID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395288" y="1268413"/>
            <a:ext cx="8748712" cy="40322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>
              <a:lnSpc>
                <a:spcPct val="170000"/>
              </a:lnSpc>
            </a:pPr>
            <a:r>
              <a:rPr lang="en-US" sz="2400" b="1">
                <a:latin typeface="Comic Sans MS" pitchFamily="66" charset="0"/>
              </a:rPr>
              <a:t>Berikan pernyataan singkat mengenai tujuan kegiatan PKM. </a:t>
            </a:r>
          </a:p>
          <a:p>
            <a:pPr>
              <a:lnSpc>
                <a:spcPct val="170000"/>
              </a:lnSpc>
            </a:pPr>
            <a:r>
              <a:rPr lang="en-US" sz="2400" b="1">
                <a:latin typeface="Comic Sans MS" pitchFamily="66" charset="0"/>
              </a:rPr>
              <a:t>Kegiatan PKMP dapat bertujuan untuk menjajagi, menguraikan, menerangkan, membuktikan, mengukur, menerapkan suatu gejala, konsep atau dugaan, atau membuat suatu model.</a:t>
            </a:r>
          </a:p>
          <a:p>
            <a:pPr>
              <a:lnSpc>
                <a:spcPct val="170000"/>
              </a:lnSpc>
            </a:pPr>
            <a:endParaRPr lang="en-US" sz="2400" b="1">
              <a:latin typeface="Comic Sans MS" pitchFamily="66" charset="0"/>
            </a:endParaRPr>
          </a:p>
        </p:txBody>
      </p:sp>
      <p:sp>
        <p:nvSpPr>
          <p:cNvPr id="279556" name="Rectangle 4"/>
          <p:cNvSpPr>
            <a:spLocks noChangeArrowheads="1"/>
          </p:cNvSpPr>
          <p:nvPr/>
        </p:nvSpPr>
        <p:spPr bwMode="auto">
          <a:xfrm>
            <a:off x="1533525" y="215900"/>
            <a:ext cx="5918200" cy="609600"/>
          </a:xfrm>
          <a:prstGeom prst="rect">
            <a:avLst/>
          </a:prstGeom>
          <a:solidFill>
            <a:srgbClr val="66FF33"/>
          </a:solidFill>
          <a:ln w="12700">
            <a:solidFill>
              <a:srgbClr val="FFFF00"/>
            </a:solidFill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90488" tIns="44450" rIns="90488" bIns="44450" anchor="ctr"/>
          <a:lstStyle/>
          <a:p>
            <a:pPr algn="ctr" eaLnBrk="0" hangingPunct="0">
              <a:defRPr/>
            </a:pPr>
            <a:r>
              <a:rPr lang="en-US" sz="2800" b="1">
                <a:solidFill>
                  <a:schemeClr val="bg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+mn-cs"/>
              </a:rPr>
              <a:t>TUJUAN PROGRAM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B3185D0-5AA5-4893-8561-AE5A3082DAE2}" type="datetime2">
              <a:rPr lang="en-US"/>
              <a:pPr>
                <a:defRPr/>
              </a:pPr>
              <a:t>Monday, September 08, 2014</a:t>
            </a:fld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D9C007-6A07-48D2-9874-B19437F3B724}" type="slidenum">
              <a:rPr lang="id-ID" smtClean="0"/>
              <a:pPr>
                <a:defRPr/>
              </a:pPr>
              <a:t>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d-ID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395288" y="2060575"/>
            <a:ext cx="5111750" cy="308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r>
              <a:rPr lang="en-US" sz="2800"/>
              <a:t>Luaran yang diharapkan adalah harapan terhadap hasil PKM, misal berupa:</a:t>
            </a:r>
          </a:p>
          <a:p>
            <a:pPr>
              <a:buFontTx/>
              <a:buAutoNum type="alphaLcPeriod"/>
            </a:pPr>
            <a:r>
              <a:rPr lang="en-US" sz="2800">
                <a:latin typeface="Arial" charset="0"/>
              </a:rPr>
              <a:t>Pengembangan teori atau teori baru</a:t>
            </a:r>
          </a:p>
          <a:p>
            <a:pPr>
              <a:buFontTx/>
              <a:buAutoNum type="alphaLcPeriod"/>
            </a:pPr>
            <a:r>
              <a:rPr lang="en-US" sz="2800">
                <a:latin typeface="Arial" charset="0"/>
              </a:rPr>
              <a:t>Inovasi teknologi</a:t>
            </a:r>
          </a:p>
          <a:p>
            <a:pPr>
              <a:buFontTx/>
              <a:buAutoNum type="alphaLcPeriod"/>
            </a:pPr>
            <a:r>
              <a:rPr lang="en-US" sz="2800">
                <a:latin typeface="Arial" charset="0"/>
              </a:rPr>
              <a:t>Prototipe</a:t>
            </a:r>
          </a:p>
        </p:txBody>
      </p:sp>
      <p:pic>
        <p:nvPicPr>
          <p:cNvPr id="283651" name="Picture 3" descr="invention of fl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7188" y="1196975"/>
            <a:ext cx="3346450" cy="453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3653" name="Rectangle 5"/>
          <p:cNvSpPr>
            <a:spLocks noChangeArrowheads="1"/>
          </p:cNvSpPr>
          <p:nvPr/>
        </p:nvSpPr>
        <p:spPr bwMode="auto">
          <a:xfrm>
            <a:off x="1346200" y="220663"/>
            <a:ext cx="6440488" cy="650875"/>
          </a:xfrm>
          <a:prstGeom prst="rect">
            <a:avLst/>
          </a:prstGeom>
          <a:solidFill>
            <a:schemeClr val="tx1"/>
          </a:solidFill>
          <a:ln w="9525">
            <a:solidFill>
              <a:srgbClr val="FFFF00"/>
            </a:solidFill>
            <a:miter lim="800000"/>
            <a:headEnd/>
            <a:tailEnd/>
          </a:ln>
          <a:effectLst>
            <a:outerShdw dist="125724" dir="2700000" algn="ctr" rotWithShape="0">
              <a:srgbClr val="FF9966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3600" b="1">
                <a:solidFill>
                  <a:srgbClr val="800000"/>
                </a:solidFill>
                <a:latin typeface="Comic Sans MS" pitchFamily="66" charset="0"/>
                <a:cs typeface="+mn-cs"/>
              </a:rPr>
              <a:t>Luaran yang diharapkan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8601C10-931D-4C32-A92A-EDC4B545FD79}" type="datetime2">
              <a:rPr lang="en-US"/>
              <a:pPr>
                <a:defRPr/>
              </a:pPr>
              <a:t>Monday, September 08, 2014</a:t>
            </a:fld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502C57-9F5C-47C5-AD48-F1BC10B62B73}" type="slidenum">
              <a:rPr lang="id-ID" smtClean="0"/>
              <a:pPr>
                <a:defRPr/>
              </a:pPr>
              <a:t>22</a:t>
            </a:fld>
            <a:endParaRPr lang="id-ID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d-ID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836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836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283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283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10795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d-ID" smtClean="0"/>
              <a:t>Tinjauan Pustaka</a:t>
            </a:r>
            <a:endParaRPr lang="en-US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412875"/>
            <a:ext cx="8229600" cy="46101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id-ID" sz="2600" smtClean="0"/>
              <a:t>Memuat uraian sistematis tentang hasil-hasil penelitian yang didapat oleh peneliti terdahulu dan yang ada hubungannya dengan penelitian yang akan dilakukan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d-ID" sz="2600" smtClean="0"/>
              <a:t>Dalam penyajian ini hendaknya ditunjukkan bahwa permasalahan yang akan diteliti belum terjawab atau belum terpecahkan secara memuaskan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d-ID" sz="2600" smtClean="0"/>
              <a:t>Fakta-fakta yang dikemukakan sejauh mungkin diambil dari sumber aslinya. </a:t>
            </a:r>
            <a:endParaRPr lang="en-US" sz="260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id-ID" sz="2600" smtClean="0"/>
              <a:t>Semua sumber yang dipakai harus disebutkan dengan mencantumkan</a:t>
            </a:r>
            <a:r>
              <a:rPr lang="en-US" sz="2600" smtClean="0"/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5F5CCE-AAE6-4185-A344-866888336667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367826E-414F-46D6-8848-3A41207C0D0C}" type="datetime2">
              <a:rPr lang="en-US"/>
              <a:pPr>
                <a:defRPr/>
              </a:pPr>
              <a:t>Monday, September 08, 2014</a:t>
            </a:fld>
            <a:endParaRPr lang="id-ID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20700" y="1268413"/>
            <a:ext cx="8101013" cy="5005387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id-ID" sz="2000" b="1" smtClean="0">
                <a:effectLst/>
                <a:latin typeface="Comic Sans MS" pitchFamily="66" charset="0"/>
              </a:rPr>
              <a:t>Memuat uraian sistematis tentang hasil-hasil </a:t>
            </a:r>
            <a:r>
              <a:rPr lang="en-US" sz="2000" b="1" smtClean="0">
                <a:effectLst/>
                <a:latin typeface="Comic Sans MS" pitchFamily="66" charset="0"/>
              </a:rPr>
              <a:t>teknologi</a:t>
            </a:r>
            <a:r>
              <a:rPr lang="id-ID" sz="2000" b="1" smtClean="0">
                <a:effectLst/>
                <a:latin typeface="Comic Sans MS" pitchFamily="66" charset="0"/>
              </a:rPr>
              <a:t> yang d</a:t>
            </a:r>
            <a:r>
              <a:rPr lang="en-US" sz="2000" b="1" smtClean="0">
                <a:effectLst/>
                <a:latin typeface="Comic Sans MS" pitchFamily="66" charset="0"/>
              </a:rPr>
              <a:t>i</a:t>
            </a:r>
            <a:r>
              <a:rPr lang="id-ID" sz="2000" b="1" smtClean="0">
                <a:effectLst/>
                <a:latin typeface="Comic Sans MS" pitchFamily="66" charset="0"/>
              </a:rPr>
              <a:t>dapat oleh </a:t>
            </a:r>
            <a:r>
              <a:rPr lang="en-US" sz="2000" b="1" smtClean="0">
                <a:effectLst/>
                <a:latin typeface="Comic Sans MS" pitchFamily="66" charset="0"/>
              </a:rPr>
              <a:t>kegiatan</a:t>
            </a:r>
            <a:r>
              <a:rPr lang="id-ID" sz="2000" b="1" smtClean="0">
                <a:effectLst/>
                <a:latin typeface="Comic Sans MS" pitchFamily="66" charset="0"/>
              </a:rPr>
              <a:t> terdahulu dan yang ada hubungannya dengan </a:t>
            </a:r>
            <a:r>
              <a:rPr lang="en-US" sz="2000" b="1" smtClean="0">
                <a:effectLst/>
                <a:latin typeface="Comic Sans MS" pitchFamily="66" charset="0"/>
              </a:rPr>
              <a:t>kegiatan</a:t>
            </a:r>
            <a:r>
              <a:rPr lang="id-ID" sz="2000" b="1" smtClean="0">
                <a:effectLst/>
                <a:latin typeface="Comic Sans MS" pitchFamily="66" charset="0"/>
              </a:rPr>
              <a:t> yang akan dilakukan</a:t>
            </a:r>
            <a:r>
              <a:rPr lang="en-US" sz="2000" b="1" smtClean="0">
                <a:effectLst/>
                <a:latin typeface="Comic Sans MS" pitchFamily="66" charset="0"/>
              </a:rPr>
              <a:t>. Dengan demikian maka </a:t>
            </a:r>
            <a:r>
              <a:rPr lang="id-ID" sz="2000" b="1" smtClean="0">
                <a:effectLst/>
                <a:latin typeface="Comic Sans MS" pitchFamily="66" charset="0"/>
              </a:rPr>
              <a:t>teknologi yang dipilih dijamin dapat diterapkan dalam kegiatan ini dan atau metodenya dapat digambarkan secara jelas dan dapat dipertanggung-jawabkan</a:t>
            </a:r>
            <a:endParaRPr lang="en-US" sz="2000" b="1" smtClean="0">
              <a:solidFill>
                <a:schemeClr val="tx2"/>
              </a:solidFill>
              <a:effectLst/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id-ID" sz="2000" b="1" smtClean="0">
                <a:effectLst/>
                <a:latin typeface="Comic Sans MS" pitchFamily="66" charset="0"/>
              </a:rPr>
              <a:t>Fakta-fakta yang dikemukakan sejauh mungkin diambil dari sumber aslinya </a:t>
            </a:r>
            <a:endParaRPr lang="en-US" sz="2000" b="1" smtClean="0">
              <a:effectLst/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id-ID" sz="2000" b="1" smtClean="0">
                <a:effectLst/>
                <a:latin typeface="Comic Sans MS" pitchFamily="66" charset="0"/>
              </a:rPr>
              <a:t>Semua sumber yang dipakai harus disebutkan dengan </a:t>
            </a:r>
            <a:r>
              <a:rPr lang="en-US" sz="2000" b="1" smtClean="0">
                <a:effectLst/>
                <a:latin typeface="Comic Sans MS" pitchFamily="66" charset="0"/>
              </a:rPr>
              <a:t>menggunakan cara sitasi yang telah ditetapkan</a:t>
            </a:r>
            <a:endParaRPr lang="id-ID" sz="2000" b="1" smtClean="0">
              <a:effectLst/>
              <a:latin typeface="Comic Sans MS" pitchFamily="66" charset="0"/>
            </a:endParaRPr>
          </a:p>
        </p:txBody>
      </p:sp>
      <p:sp>
        <p:nvSpPr>
          <p:cNvPr id="144387" name="Rectangle 3"/>
          <p:cNvSpPr>
            <a:spLocks noChangeArrowheads="1"/>
          </p:cNvSpPr>
          <p:nvPr/>
        </p:nvSpPr>
        <p:spPr bwMode="auto">
          <a:xfrm>
            <a:off x="323850" y="222250"/>
            <a:ext cx="8820150" cy="693738"/>
          </a:xfrm>
          <a:prstGeom prst="rect">
            <a:avLst/>
          </a:prstGeom>
          <a:solidFill>
            <a:schemeClr val="bg2"/>
          </a:solidFill>
          <a:ln w="12700">
            <a:solidFill>
              <a:srgbClr val="00CC00"/>
            </a:solidFill>
            <a:miter lim="800000"/>
            <a:headEnd/>
            <a:tailEnd/>
          </a:ln>
          <a:effectLst>
            <a:outerShdw dist="107763" dir="2700000" algn="ctr" rotWithShape="0">
              <a:srgbClr val="47FF5D">
                <a:alpha val="50000"/>
              </a:srgbClr>
            </a:outerShdw>
          </a:effectLst>
        </p:spPr>
        <p:txBody>
          <a:bodyPr lIns="90488" tIns="44450" rIns="90488" bIns="44450" anchor="ctr"/>
          <a:lstStyle/>
          <a:p>
            <a:pPr algn="ctr" eaLnBrk="0" hangingPunct="0">
              <a:defRPr/>
            </a:pPr>
            <a:r>
              <a:rPr lang="en-US" sz="3200" b="1">
                <a:solidFill>
                  <a:schemeClr val="tx2"/>
                </a:solidFill>
                <a:latin typeface="Comic Sans MS" pitchFamily="66" charset="0"/>
              </a:rPr>
              <a:t>TINJAUAN  PUSTAKA (PKMP &amp; PKMT)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C505A0A-CF97-4E92-A5C9-E1B0F224AFDD}" type="datetime2">
              <a:rPr lang="en-US"/>
              <a:pPr>
                <a:defRPr/>
              </a:pPr>
              <a:t>Monday, September 08, 2014</a:t>
            </a:fld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887E00-12E8-459A-A2D9-2DD8796335DA}" type="slidenum">
              <a:rPr lang="id-ID" smtClean="0"/>
              <a:pPr>
                <a:defRPr/>
              </a:pPr>
              <a:t>24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d-ID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0A8F490A-E36B-48E0-BC8F-99DEABA9FB92}" type="slidenum">
              <a:rPr lang="id-ID"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pPr algn="r">
                <a:defRPr/>
              </a:pPr>
              <a:t>25</a:t>
            </a:fld>
            <a:endParaRPr lang="id-ID" sz="12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413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>
                <a:latin typeface="Comic Sans MS" pitchFamily="66" charset="0"/>
              </a:rPr>
              <a:t>Gambaran Rencana Usaha (PKMK)</a:t>
            </a:r>
            <a:endParaRPr lang="id-ID" sz="4000" smtClean="0">
              <a:latin typeface="Comic Sans MS" pitchFamily="66" charset="0"/>
            </a:endParaRP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429496729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>
                <a:effectLst/>
              </a:rPr>
              <a:t>	</a:t>
            </a:r>
            <a:endParaRPr lang="id-ID" smtClean="0">
              <a:effectLst/>
            </a:endParaRPr>
          </a:p>
        </p:txBody>
      </p:sp>
      <p:sp>
        <p:nvSpPr>
          <p:cNvPr id="28677" name="Text Box 4"/>
          <p:cNvSpPr txBox="1">
            <a:spLocks noChangeArrowheads="1"/>
          </p:cNvSpPr>
          <p:nvPr/>
        </p:nvSpPr>
        <p:spPr bwMode="auto">
          <a:xfrm>
            <a:off x="533400" y="1295400"/>
            <a:ext cx="8382000" cy="478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31775" indent="-231775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id-ID" sz="2800">
                <a:latin typeface="Comic Sans MS" pitchFamily="66" charset="0"/>
              </a:rPr>
              <a:t>Uraikan kondisi umum lingkungan yang menimbulkan gagasan menciptakan kegiatan usaha.</a:t>
            </a:r>
            <a:endParaRPr lang="en-US" sz="2800">
              <a:latin typeface="Comic Sans MS" pitchFamily="66" charset="0"/>
            </a:endParaRPr>
          </a:p>
          <a:p>
            <a:pPr eaLnBrk="1" hangingPunct="1">
              <a:buFontTx/>
              <a:buChar char="•"/>
            </a:pPr>
            <a:r>
              <a:rPr lang="id-ID" sz="2800">
                <a:latin typeface="Comic Sans MS" pitchFamily="66" charset="0"/>
              </a:rPr>
              <a:t>Gambaran mengenai potensi sumberdaya dan peluang pasar termasuk analisis ekonomi usaha yang direncanakan disajikan secara singkat untuk menunjukkan kelayakan usaha. </a:t>
            </a:r>
            <a:endParaRPr lang="en-US" sz="2800">
              <a:latin typeface="Comic Sans MS" pitchFamily="66" charset="0"/>
            </a:endParaRPr>
          </a:p>
          <a:p>
            <a:pPr eaLnBrk="1" hangingPunct="1">
              <a:buFontTx/>
              <a:buChar char="•"/>
            </a:pPr>
            <a:r>
              <a:rPr lang="id-ID" sz="2800">
                <a:latin typeface="Comic Sans MS" pitchFamily="66" charset="0"/>
              </a:rPr>
              <a:t>Gambaran usaha yang direncanakan harus menjanjikan perolehan profit untuk menjamin peluang keberlanjutan usaha setelah kegiatan PKMK selesai dilaksanakan.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9916EBC-25F5-4B5D-A6D7-220C7467D84F}" type="datetime2">
              <a:rPr lang="en-US"/>
              <a:pPr>
                <a:defRPr/>
              </a:pPr>
              <a:t>Monday, September 08, 2014</a:t>
            </a:fld>
            <a:endParaRPr lang="id-ID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5F645D-273B-4DF6-986A-8F36AC9B6808}" type="slidenum">
              <a:rPr lang="id-ID" smtClean="0"/>
              <a:pPr>
                <a:defRPr/>
              </a:pPr>
              <a:t>25</a:t>
            </a:fld>
            <a:endParaRPr lang="id-ID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AE14F8BC-05C0-428B-9D87-192573F3F503}" type="slidenum">
              <a:rPr lang="id-ID"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pPr algn="r">
                <a:defRPr/>
              </a:pPr>
              <a:t>26</a:t>
            </a:fld>
            <a:endParaRPr lang="id-ID" sz="12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423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>
                <a:latin typeface="Comic Sans MS" pitchFamily="66" charset="0"/>
              </a:rPr>
              <a:t>Gambaran Umum Masyarakat Sasaran (PKMM)</a:t>
            </a:r>
            <a:endParaRPr lang="id-ID" sz="4000" smtClean="0">
              <a:latin typeface="Comic Sans MS" pitchFamily="66" charset="0"/>
            </a:endParaRP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381000" y="1676400"/>
            <a:ext cx="8229600" cy="432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90513" indent="-290513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30000"/>
              </a:spcBef>
              <a:buFontTx/>
              <a:buChar char="•"/>
            </a:pPr>
            <a:r>
              <a:rPr lang="id-ID" sz="2800">
                <a:latin typeface="Comic Sans MS" pitchFamily="66" charset="0"/>
              </a:rPr>
              <a:t>Penjelasan mengenai kondisi masyarakat sasaran yang akan menerima kegiatan pengabdian harus diberikan secara konkrit. </a:t>
            </a:r>
            <a:endParaRPr lang="en-US" sz="2800">
              <a:latin typeface="Comic Sans MS" pitchFamily="66" charset="0"/>
            </a:endParaRPr>
          </a:p>
          <a:p>
            <a:pPr eaLnBrk="1" hangingPunct="1">
              <a:spcBef>
                <a:spcPct val="30000"/>
              </a:spcBef>
              <a:buFontTx/>
              <a:buChar char="•"/>
            </a:pPr>
            <a:r>
              <a:rPr lang="id-ID" sz="2800">
                <a:latin typeface="Comic Sans MS" pitchFamily="66" charset="0"/>
              </a:rPr>
              <a:t>Uraian permasalahan yang dihadapi masyarakat yang membutuhkan bantuan pemecahannya</a:t>
            </a:r>
            <a:endParaRPr lang="en-US" sz="2800">
              <a:latin typeface="Comic Sans MS" pitchFamily="66" charset="0"/>
            </a:endParaRPr>
          </a:p>
          <a:p>
            <a:pPr eaLnBrk="1" hangingPunct="1">
              <a:spcBef>
                <a:spcPct val="30000"/>
              </a:spcBef>
              <a:buFontTx/>
              <a:buChar char="•"/>
            </a:pPr>
            <a:r>
              <a:rPr lang="en-US" sz="2800">
                <a:latin typeface="Comic Sans MS" pitchFamily="66" charset="0"/>
              </a:rPr>
              <a:t>B</a:t>
            </a:r>
            <a:r>
              <a:rPr lang="id-ID" sz="2800">
                <a:latin typeface="Comic Sans MS" pitchFamily="66" charset="0"/>
              </a:rPr>
              <a:t>erikan gambaran solusi yang ditawarkan termasuk teknologi yang akan digunakan. </a:t>
            </a:r>
            <a:endParaRPr lang="en-US" sz="2800">
              <a:latin typeface="Comic Sans MS" pitchFamily="66" charset="0"/>
            </a:endParaRPr>
          </a:p>
          <a:p>
            <a:pPr eaLnBrk="1" hangingPunct="1">
              <a:spcBef>
                <a:spcPct val="30000"/>
              </a:spcBef>
              <a:buFontTx/>
              <a:buChar char="•"/>
            </a:pPr>
            <a:r>
              <a:rPr lang="id-ID" sz="2800">
                <a:latin typeface="Comic Sans MS" pitchFamily="66" charset="0"/>
              </a:rPr>
              <a:t>Hindari usulan kegiatan percobaan dalam PKMM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7F5ACA2-1B6E-4831-BE9D-312183FE723E}" type="datetime2">
              <a:rPr lang="en-US"/>
              <a:pPr>
                <a:defRPr/>
              </a:pPr>
              <a:t>Monday, September 08, 2014</a:t>
            </a:fld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A3CA28-0AC8-41D0-A5B9-B6A6C4ED4044}" type="slidenum">
              <a:rPr lang="id-ID" smtClean="0"/>
              <a:pPr>
                <a:defRPr/>
              </a:pPr>
              <a:t>26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AutoShape 2"/>
          <p:cNvSpPr>
            <a:spLocks noChangeArrowheads="1"/>
          </p:cNvSpPr>
          <p:nvPr/>
        </p:nvSpPr>
        <p:spPr bwMode="auto">
          <a:xfrm>
            <a:off x="717550" y="1323975"/>
            <a:ext cx="7880350" cy="2105025"/>
          </a:xfrm>
          <a:prstGeom prst="roundRect">
            <a:avLst>
              <a:gd name="adj" fmla="val 12495"/>
            </a:avLst>
          </a:prstGeom>
          <a:solidFill>
            <a:schemeClr val="bg1"/>
          </a:solidFill>
          <a:ln w="25400">
            <a:solidFill>
              <a:schemeClr val="bg1"/>
            </a:solidFill>
            <a:round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anchor="ctr"/>
          <a:lstStyle/>
          <a:p>
            <a:pPr eaLnBrk="0" hangingPunct="0">
              <a:defRPr/>
            </a:pPr>
            <a:r>
              <a:rPr lang="en-US" sz="2400" b="1">
                <a:solidFill>
                  <a:srgbClr val="EDFD55"/>
                </a:solidFill>
                <a:cs typeface="+mn-cs"/>
              </a:rPr>
              <a:t>Berisi penjelasan ttg Bahan (bahan &amp; alat yang digunakan) dan metode (tempat, rancangan penelitian atau metode pelaksanaan, dan analisis data)</a:t>
            </a:r>
          </a:p>
        </p:txBody>
      </p:sp>
      <p:sp>
        <p:nvSpPr>
          <p:cNvPr id="287747" name="Rectangle 3"/>
          <p:cNvSpPr>
            <a:spLocks noChangeArrowheads="1"/>
          </p:cNvSpPr>
          <p:nvPr/>
        </p:nvSpPr>
        <p:spPr bwMode="auto">
          <a:xfrm>
            <a:off x="381000" y="3810000"/>
            <a:ext cx="3771900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hangingPunct="0">
              <a:defRPr/>
            </a:pPr>
            <a:r>
              <a:rPr lang="en-US" sz="3000" b="1" u="sng">
                <a:solidFill>
                  <a:srgbClr val="7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  <a:ea typeface="ＭＳ ゴシック" pitchFamily="49" charset="-128"/>
                <a:cs typeface="+mn-cs"/>
              </a:rPr>
              <a:t>FUNGSI / TUJUAN</a:t>
            </a:r>
          </a:p>
        </p:txBody>
      </p:sp>
      <p:sp>
        <p:nvSpPr>
          <p:cNvPr id="287748" name="AutoShape 4"/>
          <p:cNvSpPr>
            <a:spLocks noChangeArrowheads="1"/>
          </p:cNvSpPr>
          <p:nvPr/>
        </p:nvSpPr>
        <p:spPr bwMode="auto">
          <a:xfrm>
            <a:off x="755650" y="4876800"/>
            <a:ext cx="7880350" cy="1295400"/>
          </a:xfrm>
          <a:prstGeom prst="roundRect">
            <a:avLst>
              <a:gd name="adj" fmla="val 12495"/>
            </a:avLst>
          </a:prstGeom>
          <a:solidFill>
            <a:schemeClr val="bg1"/>
          </a:solidFill>
          <a:ln w="25400">
            <a:solidFill>
              <a:schemeClr val="bg1"/>
            </a:solidFill>
            <a:round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anchor="ctr"/>
          <a:lstStyle/>
          <a:p>
            <a:pPr algn="ctr" eaLnBrk="0" hangingPunct="0">
              <a:defRPr/>
            </a:pPr>
            <a:r>
              <a:rPr lang="en-US" sz="2400" b="1">
                <a:solidFill>
                  <a:srgbClr val="EDFD55"/>
                </a:solidFill>
                <a:cs typeface="+mn-cs"/>
              </a:rPr>
              <a:t>Peneliti lain akan dapat memahami dan mencoba penelitian tersebut</a:t>
            </a:r>
          </a:p>
          <a:p>
            <a:pPr algn="ctr" eaLnBrk="0" hangingPunct="0">
              <a:defRPr/>
            </a:pPr>
            <a:r>
              <a:rPr lang="en-US" sz="2400" b="1">
                <a:solidFill>
                  <a:srgbClr val="EDFD55"/>
                </a:solidFill>
                <a:cs typeface="+mn-cs"/>
              </a:rPr>
              <a:t>Secara tepat dan benar.</a:t>
            </a:r>
          </a:p>
        </p:txBody>
      </p:sp>
      <p:sp>
        <p:nvSpPr>
          <p:cNvPr id="287749" name="Rectangle 5"/>
          <p:cNvSpPr>
            <a:spLocks noChangeArrowheads="1"/>
          </p:cNvSpPr>
          <p:nvPr/>
        </p:nvSpPr>
        <p:spPr bwMode="auto">
          <a:xfrm>
            <a:off x="1385888" y="247650"/>
            <a:ext cx="6440487" cy="650875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  <a:effectLst>
            <a:outerShdw dist="125724" dir="2700000" algn="ctr" rotWithShape="0">
              <a:srgbClr val="FF9966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3600" b="1">
                <a:solidFill>
                  <a:srgbClr val="800000"/>
                </a:solidFill>
                <a:latin typeface="Comic Sans MS" pitchFamily="66" charset="0"/>
              </a:rPr>
              <a:t>Metode Penelitian (PKMP)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34BB877-937F-43B1-90C2-3796F6BABBC2}" type="datetime2">
              <a:rPr lang="en-US"/>
              <a:pPr>
                <a:defRPr/>
              </a:pPr>
              <a:t>Monday, September 08, 2014</a:t>
            </a:fld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141187-B0A7-4939-B129-D0657AE9994A}" type="slidenum">
              <a:rPr lang="id-ID" smtClean="0"/>
              <a:pPr>
                <a:defRPr/>
              </a:pPr>
              <a:t>27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d-ID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268413"/>
            <a:ext cx="8101013" cy="2967037"/>
          </a:xfrm>
        </p:spPr>
        <p:txBody>
          <a:bodyPr/>
          <a:lstStyle/>
          <a:p>
            <a:pPr>
              <a:lnSpc>
                <a:spcPct val="160000"/>
              </a:lnSpc>
              <a:buFont typeface="Wingdings" pitchFamily="2" charset="2"/>
              <a:buNone/>
            </a:pPr>
            <a:r>
              <a:rPr lang="id-ID" sz="2800" b="1" smtClean="0">
                <a:effectLst/>
                <a:latin typeface="Comic Sans MS" pitchFamily="66" charset="0"/>
              </a:rPr>
              <a:t>Mengandung uraian tentang: </a:t>
            </a:r>
          </a:p>
          <a:p>
            <a:pPr>
              <a:lnSpc>
                <a:spcPct val="160000"/>
              </a:lnSpc>
            </a:pPr>
            <a:r>
              <a:rPr lang="en-US" sz="2800" b="1" smtClean="0">
                <a:effectLst/>
                <a:latin typeface="Comic Sans MS" pitchFamily="66" charset="0"/>
              </a:rPr>
              <a:t>B</a:t>
            </a:r>
            <a:r>
              <a:rPr lang="id-ID" sz="2800" b="1" smtClean="0">
                <a:effectLst/>
                <a:latin typeface="Comic Sans MS" pitchFamily="66" charset="0"/>
              </a:rPr>
              <a:t>ahan atau materi</a:t>
            </a:r>
          </a:p>
          <a:p>
            <a:pPr>
              <a:lnSpc>
                <a:spcPct val="160000"/>
              </a:lnSpc>
            </a:pPr>
            <a:r>
              <a:rPr lang="id-ID" sz="2800" b="1" smtClean="0">
                <a:effectLst/>
                <a:latin typeface="Comic Sans MS" pitchFamily="66" charset="0"/>
              </a:rPr>
              <a:t>Alat yang dipakai</a:t>
            </a:r>
          </a:p>
          <a:p>
            <a:pPr>
              <a:lnSpc>
                <a:spcPct val="160000"/>
              </a:lnSpc>
            </a:pPr>
            <a:r>
              <a:rPr lang="en-US" sz="2800" b="1" smtClean="0">
                <a:effectLst/>
                <a:latin typeface="Comic Sans MS" pitchFamily="66" charset="0"/>
              </a:rPr>
              <a:t>Tahapan Pelaksanaan Program (Prosedur)</a:t>
            </a:r>
          </a:p>
          <a:p>
            <a:pPr>
              <a:lnSpc>
                <a:spcPct val="160000"/>
              </a:lnSpc>
            </a:pPr>
            <a:r>
              <a:rPr lang="en-US" sz="2800" b="1" smtClean="0">
                <a:effectLst/>
                <a:latin typeface="Comic Sans MS" pitchFamily="66" charset="0"/>
              </a:rPr>
              <a:t>Tunjukkan gambar disain yang akan dihasilkan</a:t>
            </a:r>
            <a:endParaRPr lang="id-ID" sz="2800" b="1" smtClean="0">
              <a:effectLst/>
              <a:latin typeface="Comic Sans MS" pitchFamily="66" charset="0"/>
            </a:endParaRPr>
          </a:p>
        </p:txBody>
      </p:sp>
      <p:sp>
        <p:nvSpPr>
          <p:cNvPr id="152579" name="Rectangle 3"/>
          <p:cNvSpPr>
            <a:spLocks noChangeArrowheads="1"/>
          </p:cNvSpPr>
          <p:nvPr/>
        </p:nvSpPr>
        <p:spPr bwMode="auto">
          <a:xfrm>
            <a:off x="0" y="222250"/>
            <a:ext cx="8402638" cy="974725"/>
          </a:xfrm>
          <a:prstGeom prst="rect">
            <a:avLst/>
          </a:prstGeom>
          <a:solidFill>
            <a:schemeClr val="bg2"/>
          </a:solidFill>
          <a:ln w="12700">
            <a:solidFill>
              <a:srgbClr val="00CC00"/>
            </a:solidFill>
            <a:miter lim="800000"/>
            <a:headEnd/>
            <a:tailEnd/>
          </a:ln>
          <a:effectLst>
            <a:outerShdw dist="107763" dir="2700000" algn="ctr" rotWithShape="0">
              <a:srgbClr val="47FF5D">
                <a:alpha val="50000"/>
              </a:srgbClr>
            </a:outerShdw>
          </a:effectLst>
        </p:spPr>
        <p:txBody>
          <a:bodyPr lIns="90488" tIns="44450" rIns="90488" bIns="44450" anchor="ctr"/>
          <a:lstStyle/>
          <a:p>
            <a:pPr algn="ctr" eaLnBrk="0" hangingPunct="0">
              <a:defRPr/>
            </a:pPr>
            <a:r>
              <a:rPr lang="en-US" sz="2800" b="1" dirty="0">
                <a:solidFill>
                  <a:schemeClr val="tx2"/>
                </a:solidFill>
                <a:latin typeface="Comic Sans MS" pitchFamily="66" charset="0"/>
              </a:rPr>
              <a:t>METODE PELAKSANAAN PROGRAM (PKMT</a:t>
            </a:r>
            <a:r>
              <a:rPr lang="id-ID" sz="2800" b="1" dirty="0">
                <a:solidFill>
                  <a:schemeClr val="tx2"/>
                </a:solidFill>
                <a:latin typeface="Comic Sans MS" pitchFamily="66" charset="0"/>
              </a:rPr>
              <a:t>/PKMKC</a:t>
            </a:r>
            <a:r>
              <a:rPr lang="en-US" sz="2800" b="1" dirty="0">
                <a:solidFill>
                  <a:schemeClr val="tx2"/>
                </a:solidFill>
                <a:latin typeface="Comic Sans MS" pitchFamily="66" charset="0"/>
              </a:rPr>
              <a:t>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E2AF38A-5AB5-4F37-9532-C6A21D023962}" type="datetime2">
              <a:rPr lang="en-US"/>
              <a:pPr>
                <a:defRPr/>
              </a:pPr>
              <a:t>Monday, September 08, 2014</a:t>
            </a:fld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CE8963-3300-40CC-96C2-5D6F8FC86607}" type="slidenum">
              <a:rPr lang="id-ID" smtClean="0"/>
              <a:pPr>
                <a:defRPr/>
              </a:pPr>
              <a:t>28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d-ID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188" y="1773238"/>
            <a:ext cx="8078787" cy="2836862"/>
          </a:xfrm>
        </p:spPr>
        <p:txBody>
          <a:bodyPr/>
          <a:lstStyle/>
          <a:p>
            <a:pPr>
              <a:lnSpc>
                <a:spcPct val="130000"/>
              </a:lnSpc>
              <a:buFont typeface="Wingdings" pitchFamily="2" charset="2"/>
              <a:buChar char="Ø"/>
            </a:pPr>
            <a:r>
              <a:rPr lang="en-US" sz="2800" b="1" smtClean="0">
                <a:effectLst/>
                <a:latin typeface="Comic Sans MS" pitchFamily="66" charset="0"/>
              </a:rPr>
              <a:t>Prosedur Disain/Perencanaan, sertakan pertimbangan/alasan pemilihan bahan/komponen</a:t>
            </a:r>
          </a:p>
          <a:p>
            <a:pPr>
              <a:lnSpc>
                <a:spcPct val="130000"/>
              </a:lnSpc>
              <a:buFont typeface="Wingdings" pitchFamily="2" charset="2"/>
              <a:buChar char="Ø"/>
            </a:pPr>
            <a:r>
              <a:rPr lang="en-US" sz="2800" b="1" smtClean="0">
                <a:effectLst/>
                <a:latin typeface="Comic Sans MS" pitchFamily="66" charset="0"/>
              </a:rPr>
              <a:t>Prosedur Pembuatan karya teknologi</a:t>
            </a:r>
          </a:p>
          <a:p>
            <a:pPr>
              <a:lnSpc>
                <a:spcPct val="130000"/>
              </a:lnSpc>
              <a:buFont typeface="Wingdings" pitchFamily="2" charset="2"/>
              <a:buChar char="Ø"/>
            </a:pPr>
            <a:r>
              <a:rPr lang="en-US" sz="2800" b="1" smtClean="0">
                <a:effectLst/>
                <a:latin typeface="Comic Sans MS" pitchFamily="66" charset="0"/>
              </a:rPr>
              <a:t>Prosedur Kalibrasi (kalau ada)</a:t>
            </a:r>
          </a:p>
          <a:p>
            <a:pPr>
              <a:lnSpc>
                <a:spcPct val="130000"/>
              </a:lnSpc>
              <a:buFont typeface="Wingdings" pitchFamily="2" charset="2"/>
              <a:buChar char="Ø"/>
            </a:pPr>
            <a:r>
              <a:rPr lang="en-US" sz="2800" b="1" smtClean="0">
                <a:effectLst/>
                <a:latin typeface="Comic Sans MS" pitchFamily="66" charset="0"/>
              </a:rPr>
              <a:t>Prosedur uji coba karya teknologi dan atau uji coba produk</a:t>
            </a:r>
            <a:endParaRPr lang="id-ID" sz="2800" b="1" smtClean="0">
              <a:effectLst/>
              <a:latin typeface="Comic Sans MS" pitchFamily="66" charset="0"/>
            </a:endParaRPr>
          </a:p>
        </p:txBody>
      </p:sp>
      <p:sp>
        <p:nvSpPr>
          <p:cNvPr id="153603" name="Rectangle 3"/>
          <p:cNvSpPr>
            <a:spLocks noChangeArrowheads="1"/>
          </p:cNvSpPr>
          <p:nvPr/>
        </p:nvSpPr>
        <p:spPr bwMode="auto">
          <a:xfrm>
            <a:off x="827088" y="461963"/>
            <a:ext cx="7575550" cy="1095375"/>
          </a:xfrm>
          <a:prstGeom prst="rect">
            <a:avLst/>
          </a:prstGeom>
          <a:solidFill>
            <a:schemeClr val="bg2"/>
          </a:solidFill>
          <a:ln w="12700">
            <a:solidFill>
              <a:srgbClr val="00CC00"/>
            </a:solidFill>
            <a:miter lim="800000"/>
            <a:headEnd/>
            <a:tailEnd/>
          </a:ln>
          <a:effectLst>
            <a:outerShdw dist="107763" dir="2700000" algn="ctr" rotWithShape="0">
              <a:srgbClr val="47FF5D">
                <a:alpha val="50000"/>
              </a:srgbClr>
            </a:outerShdw>
          </a:effectLst>
        </p:spPr>
        <p:txBody>
          <a:bodyPr lIns="90488" tIns="44450" rIns="90488" bIns="44450" anchor="ctr"/>
          <a:lstStyle/>
          <a:p>
            <a:pPr algn="ctr" eaLnBrk="0" hangingPunct="0">
              <a:lnSpc>
                <a:spcPct val="110000"/>
              </a:lnSpc>
              <a:defRPr/>
            </a:pPr>
            <a:r>
              <a:rPr lang="en-US" sz="2800" b="1" dirty="0" err="1">
                <a:solidFill>
                  <a:schemeClr val="tx2"/>
                </a:solidFill>
                <a:latin typeface="Comic Sans MS" pitchFamily="66" charset="0"/>
              </a:rPr>
              <a:t>Memilih</a:t>
            </a:r>
            <a:r>
              <a:rPr lang="en-US" sz="2800" b="1" dirty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Comic Sans MS" pitchFamily="66" charset="0"/>
              </a:rPr>
              <a:t>Metode</a:t>
            </a:r>
            <a:r>
              <a:rPr lang="en-US" sz="2800" b="1" dirty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Comic Sans MS" pitchFamily="66" charset="0"/>
              </a:rPr>
              <a:t>Pelaksanaan</a:t>
            </a:r>
            <a:r>
              <a:rPr lang="en-US" sz="2800" b="1" dirty="0">
                <a:solidFill>
                  <a:schemeClr val="tx2"/>
                </a:solidFill>
                <a:latin typeface="Comic Sans MS" pitchFamily="66" charset="0"/>
              </a:rPr>
              <a:t> Program Yang </a:t>
            </a:r>
            <a:r>
              <a:rPr lang="en-US" sz="2800" b="1" dirty="0" err="1">
                <a:solidFill>
                  <a:schemeClr val="tx2"/>
                </a:solidFill>
                <a:latin typeface="Comic Sans MS" pitchFamily="66" charset="0"/>
              </a:rPr>
              <a:t>Tepat</a:t>
            </a:r>
            <a:r>
              <a:rPr lang="en-US" sz="2800" b="1" dirty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Comic Sans MS" pitchFamily="66" charset="0"/>
              </a:rPr>
              <a:t>dalam</a:t>
            </a:r>
            <a:r>
              <a:rPr lang="en-US" sz="2800" b="1" dirty="0">
                <a:solidFill>
                  <a:schemeClr val="tx2"/>
                </a:solidFill>
                <a:latin typeface="Comic Sans MS" pitchFamily="66" charset="0"/>
              </a:rPr>
              <a:t> PKMT</a:t>
            </a:r>
            <a:r>
              <a:rPr lang="id-ID" sz="2800" b="1" dirty="0">
                <a:solidFill>
                  <a:schemeClr val="tx2"/>
                </a:solidFill>
                <a:latin typeface="Comic Sans MS" pitchFamily="66" charset="0"/>
              </a:rPr>
              <a:t>/PKMKC</a:t>
            </a:r>
            <a:endParaRPr lang="en-US" sz="2800" b="1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E49F8AE3-5567-4D92-88EC-E59389E47899}" type="datetime2">
              <a:rPr lang="en-US"/>
              <a:pPr>
                <a:defRPr/>
              </a:pPr>
              <a:t>Monday, September 08, 2014</a:t>
            </a:fld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025D56-E4F2-4979-932E-79C32AC83780}" type="slidenum">
              <a:rPr lang="id-ID" smtClean="0"/>
              <a:pPr>
                <a:defRPr/>
              </a:pPr>
              <a:t>29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d-ID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28600"/>
            <a:ext cx="8229600" cy="6858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3600" dirty="0" err="1" smtClean="0">
                <a:solidFill>
                  <a:schemeClr val="tx2">
                    <a:satMod val="200000"/>
                  </a:schemeClr>
                </a:solidFill>
                <a:latin typeface="Britannic Bold" pitchFamily="34" charset="0"/>
              </a:rPr>
              <a:t>Bidang</a:t>
            </a:r>
            <a:r>
              <a:rPr lang="en-US" sz="3600" dirty="0" smtClean="0">
                <a:solidFill>
                  <a:schemeClr val="tx2">
                    <a:satMod val="200000"/>
                  </a:schemeClr>
                </a:solidFill>
                <a:latin typeface="Britannic Bold" pitchFamily="34" charset="0"/>
              </a:rPr>
              <a:t> PKM </a:t>
            </a:r>
            <a:r>
              <a:rPr lang="en-US" sz="3600" dirty="0" err="1" smtClean="0">
                <a:solidFill>
                  <a:schemeClr val="tx2">
                    <a:satMod val="200000"/>
                  </a:schemeClr>
                </a:solidFill>
                <a:latin typeface="Britannic Bold" pitchFamily="34" charset="0"/>
              </a:rPr>
              <a:t>dan</a:t>
            </a:r>
            <a:r>
              <a:rPr lang="en-US" sz="3600" dirty="0" smtClean="0">
                <a:solidFill>
                  <a:schemeClr val="tx2">
                    <a:satMod val="200000"/>
                  </a:schemeClr>
                </a:solidFill>
                <a:latin typeface="Britannic Bold" pitchFamily="34" charset="0"/>
              </a:rPr>
              <a:t> </a:t>
            </a:r>
            <a:r>
              <a:rPr lang="en-US" sz="3600" dirty="0" err="1" smtClean="0">
                <a:solidFill>
                  <a:schemeClr val="tx2">
                    <a:satMod val="200000"/>
                  </a:schemeClr>
                </a:solidFill>
                <a:latin typeface="Britannic Bold" pitchFamily="34" charset="0"/>
              </a:rPr>
              <a:t>Muara</a:t>
            </a:r>
            <a:r>
              <a:rPr lang="en-US" sz="3600" dirty="0" smtClean="0">
                <a:solidFill>
                  <a:schemeClr val="tx2">
                    <a:satMod val="200000"/>
                  </a:schemeClr>
                </a:solidFill>
                <a:latin typeface="Britannic Bold" pitchFamily="34" charset="0"/>
              </a:rPr>
              <a:t> </a:t>
            </a:r>
            <a:r>
              <a:rPr lang="en-US" sz="3600" dirty="0" err="1" smtClean="0">
                <a:solidFill>
                  <a:schemeClr val="tx2">
                    <a:satMod val="200000"/>
                  </a:schemeClr>
                </a:solidFill>
                <a:latin typeface="Britannic Bold" pitchFamily="34" charset="0"/>
              </a:rPr>
              <a:t>Kegiatannya</a:t>
            </a:r>
            <a:endParaRPr lang="en-US" sz="3600" b="1" dirty="0" smtClean="0">
              <a:solidFill>
                <a:schemeClr val="tx2">
                  <a:satMod val="200000"/>
                </a:schemeClr>
              </a:solidFill>
              <a:latin typeface="Britannic Bold" pitchFamily="34" charset="0"/>
            </a:endParaRPr>
          </a:p>
        </p:txBody>
      </p:sp>
      <p:sp>
        <p:nvSpPr>
          <p:cNvPr id="7" name="Slide Number Placeholder 6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CF109B4A-6425-4C2E-A845-C0E02CE7807B}" type="slidenum">
              <a:rPr lang="id-ID"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pPr algn="r">
                <a:defRPr/>
              </a:pPr>
              <a:t>3</a:t>
            </a:fld>
            <a:endParaRPr lang="id-ID" sz="120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sp>
        <p:nvSpPr>
          <p:cNvPr id="7172" name="TextBox 5"/>
          <p:cNvSpPr txBox="1">
            <a:spLocks noChangeArrowheads="1"/>
          </p:cNvSpPr>
          <p:nvPr/>
        </p:nvSpPr>
        <p:spPr bwMode="auto">
          <a:xfrm>
            <a:off x="533400" y="3657600"/>
            <a:ext cx="2209800" cy="830263"/>
          </a:xfrm>
          <a:prstGeom prst="rect">
            <a:avLst/>
          </a:prstGeom>
          <a:solidFill>
            <a:srgbClr val="CC00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2400"/>
              <a:t>KREATIVITAS </a:t>
            </a:r>
          </a:p>
          <a:p>
            <a:pPr eaLnBrk="1" hangingPunct="1"/>
            <a:r>
              <a:rPr lang="en-US" sz="2400"/>
              <a:t>MAHASISWA</a:t>
            </a:r>
          </a:p>
        </p:txBody>
      </p:sp>
      <p:sp>
        <p:nvSpPr>
          <p:cNvPr id="7173" name="TextBox 7"/>
          <p:cNvSpPr txBox="1">
            <a:spLocks noChangeArrowheads="1"/>
          </p:cNvSpPr>
          <p:nvPr/>
        </p:nvSpPr>
        <p:spPr bwMode="auto">
          <a:xfrm>
            <a:off x="3352800" y="1066800"/>
            <a:ext cx="1795463" cy="3416300"/>
          </a:xfrm>
          <a:prstGeom prst="rect">
            <a:avLst/>
          </a:prstGeom>
          <a:solidFill>
            <a:srgbClr val="CC00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2400" b="1"/>
              <a:t>JENIS BIDANG PKM</a:t>
            </a:r>
          </a:p>
          <a:p>
            <a:pPr eaLnBrk="1" hangingPunct="1">
              <a:buFont typeface="Arial" charset="0"/>
              <a:buChar char="•"/>
            </a:pPr>
            <a:r>
              <a:rPr lang="en-US" sz="2400" b="1"/>
              <a:t>PKM-P</a:t>
            </a:r>
          </a:p>
          <a:p>
            <a:pPr eaLnBrk="1" hangingPunct="1">
              <a:buFont typeface="Arial" charset="0"/>
              <a:buChar char="•"/>
            </a:pPr>
            <a:r>
              <a:rPr lang="en-US" sz="2400" b="1"/>
              <a:t>PKM-T</a:t>
            </a:r>
          </a:p>
          <a:p>
            <a:pPr eaLnBrk="1" hangingPunct="1">
              <a:buFont typeface="Arial" charset="0"/>
              <a:buChar char="•"/>
            </a:pPr>
            <a:r>
              <a:rPr lang="en-US" sz="2400" b="1"/>
              <a:t>PKM-M</a:t>
            </a:r>
          </a:p>
          <a:p>
            <a:pPr eaLnBrk="1" hangingPunct="1">
              <a:buFont typeface="Arial" charset="0"/>
              <a:buChar char="•"/>
            </a:pPr>
            <a:r>
              <a:rPr lang="en-US" sz="2400" b="1"/>
              <a:t>PKM-K</a:t>
            </a:r>
            <a:endParaRPr lang="id-ID" sz="2400" b="1"/>
          </a:p>
          <a:p>
            <a:pPr eaLnBrk="1" hangingPunct="1">
              <a:buFont typeface="Arial" charset="0"/>
              <a:buChar char="•"/>
            </a:pPr>
            <a:r>
              <a:rPr lang="id-ID" sz="2400" b="1"/>
              <a:t>PKM-KC</a:t>
            </a:r>
            <a:endParaRPr lang="en-US" sz="2400" b="1"/>
          </a:p>
          <a:p>
            <a:pPr eaLnBrk="1" hangingPunct="1">
              <a:buFont typeface="Arial" charset="0"/>
              <a:buChar char="•"/>
            </a:pPr>
            <a:r>
              <a:rPr lang="en-US" sz="2400" b="1"/>
              <a:t>PKM-GT</a:t>
            </a:r>
          </a:p>
        </p:txBody>
      </p:sp>
      <p:sp>
        <p:nvSpPr>
          <p:cNvPr id="7174" name="TextBox 8"/>
          <p:cNvSpPr txBox="1">
            <a:spLocks noChangeArrowheads="1"/>
          </p:cNvSpPr>
          <p:nvPr/>
        </p:nvSpPr>
        <p:spPr bwMode="auto">
          <a:xfrm>
            <a:off x="3352800" y="4508500"/>
            <a:ext cx="1795463" cy="461963"/>
          </a:xfrm>
          <a:prstGeom prst="rect">
            <a:avLst/>
          </a:prstGeom>
          <a:solidFill>
            <a:srgbClr val="CC00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2400" b="1"/>
              <a:t>PKM-AI</a:t>
            </a:r>
          </a:p>
        </p:txBody>
      </p:sp>
      <p:sp>
        <p:nvSpPr>
          <p:cNvPr id="7175" name="TextBox 9"/>
          <p:cNvSpPr txBox="1">
            <a:spLocks noChangeArrowheads="1"/>
          </p:cNvSpPr>
          <p:nvPr/>
        </p:nvSpPr>
        <p:spPr bwMode="auto">
          <a:xfrm>
            <a:off x="6227763" y="1484313"/>
            <a:ext cx="2133600" cy="708025"/>
          </a:xfrm>
          <a:prstGeom prst="rect">
            <a:avLst/>
          </a:prstGeom>
          <a:solidFill>
            <a:srgbClr val="CC00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4000"/>
              <a:t>PIMNAS</a:t>
            </a:r>
          </a:p>
        </p:txBody>
      </p:sp>
      <p:sp>
        <p:nvSpPr>
          <p:cNvPr id="7176" name="TextBox 10"/>
          <p:cNvSpPr txBox="1">
            <a:spLocks noChangeArrowheads="1"/>
          </p:cNvSpPr>
          <p:nvPr/>
        </p:nvSpPr>
        <p:spPr bwMode="auto">
          <a:xfrm>
            <a:off x="6227763" y="5300663"/>
            <a:ext cx="2667000" cy="831850"/>
          </a:xfrm>
          <a:prstGeom prst="rect">
            <a:avLst/>
          </a:prstGeom>
          <a:solidFill>
            <a:srgbClr val="CC00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2400"/>
              <a:t>JURNAL </a:t>
            </a:r>
            <a:r>
              <a:rPr lang="id-ID" sz="2400"/>
              <a:t>ILMIAH TERAKREDITASI</a:t>
            </a:r>
            <a:endParaRPr lang="en-US" sz="2400"/>
          </a:p>
        </p:txBody>
      </p:sp>
      <p:sp>
        <p:nvSpPr>
          <p:cNvPr id="13" name="Striped Right Arrow 12"/>
          <p:cNvSpPr/>
          <p:nvPr/>
        </p:nvSpPr>
        <p:spPr>
          <a:xfrm>
            <a:off x="5148263" y="1628775"/>
            <a:ext cx="1066800" cy="381000"/>
          </a:xfrm>
          <a:prstGeom prst="stripedRightArrow">
            <a:avLst/>
          </a:prstGeom>
          <a:solidFill>
            <a:srgbClr val="0070C0"/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Striped Right Arrow 13"/>
          <p:cNvSpPr/>
          <p:nvPr/>
        </p:nvSpPr>
        <p:spPr>
          <a:xfrm>
            <a:off x="5148263" y="2852738"/>
            <a:ext cx="1066800" cy="381000"/>
          </a:xfrm>
          <a:prstGeom prst="stripedRightArrow">
            <a:avLst/>
          </a:prstGeom>
          <a:solidFill>
            <a:srgbClr val="0070C0"/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Left Brace 14"/>
          <p:cNvSpPr/>
          <p:nvPr/>
        </p:nvSpPr>
        <p:spPr>
          <a:xfrm>
            <a:off x="2819400" y="3124200"/>
            <a:ext cx="533400" cy="1673225"/>
          </a:xfrm>
          <a:prstGeom prst="leftBrace">
            <a:avLst/>
          </a:prstGeom>
          <a:ln w="76200">
            <a:solidFill>
              <a:srgbClr val="0099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180" name="TextBox 9"/>
          <p:cNvSpPr txBox="1">
            <a:spLocks noChangeArrowheads="1"/>
          </p:cNvSpPr>
          <p:nvPr/>
        </p:nvSpPr>
        <p:spPr bwMode="auto">
          <a:xfrm>
            <a:off x="6227763" y="2852738"/>
            <a:ext cx="2133600" cy="461962"/>
          </a:xfrm>
          <a:prstGeom prst="rect">
            <a:avLst/>
          </a:prstGeom>
          <a:solidFill>
            <a:srgbClr val="CC00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d-ID" sz="2400"/>
              <a:t>e-proceeding</a:t>
            </a:r>
            <a:endParaRPr lang="en-US" sz="2400"/>
          </a:p>
        </p:txBody>
      </p:sp>
      <p:sp>
        <p:nvSpPr>
          <p:cNvPr id="7181" name="TextBox 9"/>
          <p:cNvSpPr txBox="1">
            <a:spLocks noChangeArrowheads="1"/>
          </p:cNvSpPr>
          <p:nvPr/>
        </p:nvSpPr>
        <p:spPr bwMode="auto">
          <a:xfrm>
            <a:off x="6227763" y="4437063"/>
            <a:ext cx="2133600" cy="523875"/>
          </a:xfrm>
          <a:prstGeom prst="rect">
            <a:avLst/>
          </a:prstGeom>
          <a:solidFill>
            <a:srgbClr val="CC00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d-ID" sz="2800"/>
              <a:t>e-journal</a:t>
            </a:r>
            <a:endParaRPr lang="en-US" sz="2800"/>
          </a:p>
        </p:txBody>
      </p:sp>
      <p:sp>
        <p:nvSpPr>
          <p:cNvPr id="17" name="Striped Right Arrow 16"/>
          <p:cNvSpPr/>
          <p:nvPr/>
        </p:nvSpPr>
        <p:spPr>
          <a:xfrm>
            <a:off x="5148263" y="4508500"/>
            <a:ext cx="1066800" cy="381000"/>
          </a:xfrm>
          <a:prstGeom prst="stripedRightArrow">
            <a:avLst/>
          </a:prstGeom>
          <a:solidFill>
            <a:srgbClr val="0070C0"/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Bent-Up Arrow 17"/>
          <p:cNvSpPr/>
          <p:nvPr/>
        </p:nvSpPr>
        <p:spPr>
          <a:xfrm rot="5400000">
            <a:off x="4607719" y="4472782"/>
            <a:ext cx="936625" cy="2160587"/>
          </a:xfrm>
          <a:prstGeom prst="bentUp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/>
          </a:p>
        </p:txBody>
      </p:sp>
      <p:sp>
        <p:nvSpPr>
          <p:cNvPr id="16" name="Date Placehold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F77D851-906E-489F-915B-FC5923FFAA33}" type="datetime2">
              <a:rPr lang="en-US"/>
              <a:pPr>
                <a:defRPr/>
              </a:pPr>
              <a:t>Monday, September 08, 2014</a:t>
            </a:fld>
            <a:endParaRPr lang="id-ID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556664-0159-412A-B070-45C8E593B735}" type="slidenum">
              <a:rPr lang="id-ID" smtClean="0"/>
              <a:pPr>
                <a:defRPr/>
              </a:pPr>
              <a:t>3</a:t>
            </a:fld>
            <a:endParaRPr lang="id-ID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d-ID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b="1" dirty="0" smtClean="0"/>
              <a:t>METODE PELAKSANAAN PROGRAM</a:t>
            </a:r>
            <a:r>
              <a:rPr lang="id-ID" sz="3600" b="1" dirty="0" smtClean="0"/>
              <a:t> PKMM</a:t>
            </a:r>
            <a:endParaRPr lang="en-GB" sz="3600" b="1" dirty="0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1412875"/>
            <a:ext cx="8858250" cy="3268663"/>
          </a:xfrm>
        </p:spPr>
        <p:txBody>
          <a:bodyPr/>
          <a:lstStyle/>
          <a:p>
            <a:pPr eaLnBrk="1" hangingPunct="1">
              <a:buClr>
                <a:srgbClr val="FFFFFF"/>
              </a:buClr>
              <a:buSzPct val="50000"/>
              <a:buFontTx/>
              <a:buBlip>
                <a:blip r:embed="rId2"/>
              </a:buBlip>
              <a:defRPr/>
            </a:pPr>
            <a:r>
              <a:rPr lang="sv-SE" sz="2800" dirty="0" smtClean="0">
                <a:solidFill>
                  <a:srgbClr val="FFFFFF"/>
                </a:solidFill>
              </a:rPr>
              <a:t>Uraikan metode yang digunakan dalam pelaksanaan program secara rinci untuk memecahkan permasalahan yang ada di masyarakat</a:t>
            </a:r>
            <a:endParaRPr lang="id-ID" sz="2800" dirty="0" smtClean="0">
              <a:solidFill>
                <a:srgbClr val="FFFFFF"/>
              </a:solidFill>
            </a:endParaRPr>
          </a:p>
          <a:p>
            <a:pPr eaLnBrk="1" hangingPunct="1">
              <a:buClr>
                <a:srgbClr val="FFFFFF"/>
              </a:buClr>
              <a:buSzPct val="50000"/>
              <a:buFontTx/>
              <a:buBlip>
                <a:blip r:embed="rId2"/>
              </a:buBlip>
              <a:defRPr/>
            </a:pPr>
            <a:r>
              <a:rPr lang="sv-SE" sz="2800" dirty="0" smtClean="0">
                <a:solidFill>
                  <a:srgbClr val="FFFFFF"/>
                </a:solidFill>
              </a:rPr>
              <a:t>Metode untuk PKMM merupakan teknik atau cara menyelesaikan permasalahan dan sekaligus untuk mencapai tujuan program </a:t>
            </a:r>
            <a:endParaRPr lang="id-ID" sz="2800" dirty="0" smtClean="0">
              <a:solidFill>
                <a:srgbClr val="FFFFFF"/>
              </a:solidFill>
            </a:endParaRPr>
          </a:p>
          <a:p>
            <a:pPr eaLnBrk="1" hangingPunct="1">
              <a:buClr>
                <a:srgbClr val="FFFFFF"/>
              </a:buClr>
              <a:buSzPct val="50000"/>
              <a:buFontTx/>
              <a:buBlip>
                <a:blip r:embed="rId2"/>
              </a:buBlip>
              <a:defRPr/>
            </a:pPr>
            <a:r>
              <a:rPr lang="sv-SE" sz="2800" dirty="0" smtClean="0">
                <a:solidFill>
                  <a:srgbClr val="FFFF00"/>
                </a:solidFill>
              </a:rPr>
              <a:t>Umumnya penjelasan metode secara rinci dapat dilakukan apabila peserta memiliki latar belakang keilmuan yang sesuai dengan usulan PKMM yang akan dilaksanakan</a:t>
            </a:r>
            <a:endParaRPr lang="en-GB" sz="2800" dirty="0" smtClean="0">
              <a:solidFill>
                <a:srgbClr val="FFFF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98D27CB-6224-4E97-B844-647395109F52}" type="datetime2">
              <a:rPr lang="en-US"/>
              <a:pPr>
                <a:defRPr/>
              </a:pPr>
              <a:t>Monday, September 08, 2014</a:t>
            </a:fld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E1B011-5DED-4659-A22E-B1FA0C7D3B66}" type="slidenum">
              <a:rPr lang="id-ID" smtClean="0"/>
              <a:pPr>
                <a:defRPr/>
              </a:pPr>
              <a:t>30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0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" dur="20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20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/>
      <p:bldP spid="32771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METODE PELAKSANAAN </a:t>
            </a:r>
            <a:r>
              <a:rPr lang="id-ID" sz="36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id-ID" sz="36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36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PROGRAM</a:t>
            </a:r>
            <a:r>
              <a:rPr lang="id-ID" sz="36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PKMK</a:t>
            </a:r>
            <a:endParaRPr lang="en-GB" sz="3600" b="1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1412875"/>
            <a:ext cx="8858250" cy="3268663"/>
          </a:xfrm>
        </p:spPr>
        <p:txBody>
          <a:bodyPr/>
          <a:lstStyle/>
          <a:p>
            <a:pPr eaLnBrk="1" hangingPunct="1">
              <a:buClr>
                <a:srgbClr val="FFFFFF"/>
              </a:buClr>
              <a:buSzPct val="50000"/>
              <a:buFontTx/>
              <a:buBlip>
                <a:blip r:embed="rId2"/>
              </a:buBlip>
              <a:defRPr/>
            </a:pPr>
            <a:r>
              <a:rPr lang="sv-SE" sz="2800" dirty="0" smtClean="0">
                <a:solidFill>
                  <a:srgbClr val="FFFFFF"/>
                </a:solidFill>
                <a:latin typeface="Corbel" pitchFamily="34" charset="0"/>
              </a:rPr>
              <a:t>Uraikan metode yang digunakan dalam pelaksanaan program secara rinci</a:t>
            </a:r>
            <a:r>
              <a:rPr lang="id-ID" sz="2800" dirty="0" smtClean="0">
                <a:solidFill>
                  <a:srgbClr val="FFFFFF"/>
                </a:solidFill>
                <a:latin typeface="Corbel" pitchFamily="34" charset="0"/>
              </a:rPr>
              <a:t>, yang meliputi proses produksi, uji produk, desain dan pembuatan kemasan, strategi pemasaran, dsb.</a:t>
            </a:r>
          </a:p>
          <a:p>
            <a:pPr eaLnBrk="1" hangingPunct="1">
              <a:buClr>
                <a:srgbClr val="FFFFFF"/>
              </a:buClr>
              <a:buSzPct val="50000"/>
              <a:buFontTx/>
              <a:buBlip>
                <a:blip r:embed="rId2"/>
              </a:buBlip>
              <a:defRPr/>
            </a:pPr>
            <a:r>
              <a:rPr lang="sv-SE" sz="2800" dirty="0" smtClean="0">
                <a:solidFill>
                  <a:srgbClr val="FFFFFF"/>
                </a:solidFill>
                <a:latin typeface="Corbel" pitchFamily="34" charset="0"/>
              </a:rPr>
              <a:t>Metode untuk PKM</a:t>
            </a:r>
            <a:r>
              <a:rPr lang="id-ID" sz="2800" dirty="0" smtClean="0">
                <a:solidFill>
                  <a:srgbClr val="FFFFFF"/>
                </a:solidFill>
                <a:latin typeface="Corbel" pitchFamily="34" charset="0"/>
              </a:rPr>
              <a:t>K</a:t>
            </a:r>
            <a:r>
              <a:rPr lang="sv-SE" sz="2800" dirty="0" smtClean="0">
                <a:solidFill>
                  <a:srgbClr val="FFFFFF"/>
                </a:solidFill>
                <a:latin typeface="Corbel" pitchFamily="34" charset="0"/>
              </a:rPr>
              <a:t> merupakan teknik atau cara </a:t>
            </a:r>
            <a:r>
              <a:rPr lang="id-ID" sz="2800" dirty="0" smtClean="0">
                <a:solidFill>
                  <a:srgbClr val="FFFFFF"/>
                </a:solidFill>
                <a:latin typeface="Corbel" pitchFamily="34" charset="0"/>
              </a:rPr>
              <a:t>untuk menginisiasi suatu wirausaha yang berorientasi pada profit</a:t>
            </a:r>
            <a:r>
              <a:rPr lang="sv-SE" sz="2800" dirty="0" smtClean="0">
                <a:solidFill>
                  <a:srgbClr val="FFFFFF"/>
                </a:solidFill>
                <a:latin typeface="Corbel" pitchFamily="34" charset="0"/>
              </a:rPr>
              <a:t> dan sekaligus untuk mencapai tujuan program </a:t>
            </a:r>
            <a:endParaRPr lang="id-ID" sz="2800" dirty="0" smtClean="0">
              <a:solidFill>
                <a:srgbClr val="FFFFFF"/>
              </a:solidFill>
              <a:latin typeface="Corbel" pitchFamily="34" charset="0"/>
            </a:endParaRPr>
          </a:p>
          <a:p>
            <a:pPr eaLnBrk="1" hangingPunct="1">
              <a:buClr>
                <a:srgbClr val="FFFFFF"/>
              </a:buClr>
              <a:buSzPct val="50000"/>
              <a:buFontTx/>
              <a:buBlip>
                <a:blip r:embed="rId2"/>
              </a:buBlip>
              <a:defRPr/>
            </a:pPr>
            <a:r>
              <a:rPr lang="sv-SE" sz="2800" dirty="0" smtClean="0">
                <a:solidFill>
                  <a:srgbClr val="FFFF00"/>
                </a:solidFill>
                <a:latin typeface="Corbel" pitchFamily="34" charset="0"/>
              </a:rPr>
              <a:t>Umumnya penjelasan metode secara rinci dapat dilakukan apabila peserta memiliki latar belakang keilmuan yang sesuai dengan usulan PKM</a:t>
            </a:r>
            <a:r>
              <a:rPr lang="id-ID" sz="2800" dirty="0" smtClean="0">
                <a:solidFill>
                  <a:srgbClr val="FFFF00"/>
                </a:solidFill>
                <a:latin typeface="Corbel" pitchFamily="34" charset="0"/>
              </a:rPr>
              <a:t>K</a:t>
            </a:r>
            <a:r>
              <a:rPr lang="sv-SE" sz="2800" dirty="0" smtClean="0">
                <a:solidFill>
                  <a:srgbClr val="FFFF00"/>
                </a:solidFill>
                <a:latin typeface="Corbel" pitchFamily="34" charset="0"/>
              </a:rPr>
              <a:t> yang akan dilaksanakan</a:t>
            </a:r>
            <a:endParaRPr lang="en-GB" sz="2800" dirty="0" smtClean="0">
              <a:solidFill>
                <a:srgbClr val="FFFF00"/>
              </a:solidFill>
              <a:latin typeface="Corbe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314022F-8734-4ADE-8EAA-55D814DB7D8E}" type="datetime2">
              <a:rPr lang="en-US"/>
              <a:pPr>
                <a:defRPr/>
              </a:pPr>
              <a:t>Monday, September 08, 2014</a:t>
            </a:fld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2AAA05-6CC1-4834-8CDF-EE48C0F60977}" type="slidenum">
              <a:rPr lang="id-ID" smtClean="0"/>
              <a:pPr>
                <a:defRPr/>
              </a:pPr>
              <a:t>31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0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" dur="20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20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/>
      <p:bldP spid="32771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Rincian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Honor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tim</a:t>
            </a:r>
            <a:r>
              <a:rPr lang="en-US" dirty="0" smtClean="0"/>
              <a:t> PKM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dirty="0" err="1" smtClean="0"/>
              <a:t>dosen</a:t>
            </a:r>
            <a:r>
              <a:rPr lang="en-US" dirty="0" smtClean="0"/>
              <a:t> </a:t>
            </a:r>
            <a:r>
              <a:rPr lang="en-US" dirty="0" err="1" smtClean="0"/>
              <a:t>pendamping</a:t>
            </a:r>
            <a:endParaRPr lang="en-US" dirty="0" smtClean="0"/>
          </a:p>
          <a:p>
            <a:pPr>
              <a:defRPr/>
            </a:pP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boleh</a:t>
            </a:r>
            <a:r>
              <a:rPr lang="en-US" dirty="0" smtClean="0"/>
              <a:t> </a:t>
            </a:r>
            <a:r>
              <a:rPr lang="en-US" dirty="0" err="1" smtClean="0"/>
              <a:t>melebihi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maksimal</a:t>
            </a:r>
            <a:r>
              <a:rPr lang="en-US" dirty="0" smtClean="0"/>
              <a:t> (</a:t>
            </a:r>
            <a:r>
              <a:rPr lang="en-US" dirty="0" err="1" smtClean="0"/>
              <a:t>Rp</a:t>
            </a:r>
            <a:r>
              <a:rPr lang="en-US" dirty="0" smtClean="0"/>
              <a:t>. 12.500.000)</a:t>
            </a:r>
          </a:p>
          <a:p>
            <a:pPr>
              <a:defRPr/>
            </a:pPr>
            <a:r>
              <a:rPr lang="en-US" dirty="0" smtClean="0"/>
              <a:t>Detail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realistis</a:t>
            </a:r>
            <a:r>
              <a:rPr lang="en-US" dirty="0" smtClean="0"/>
              <a:t>,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keterkaitan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pelaksanaan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rincian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Ada </a:t>
            </a:r>
            <a:r>
              <a:rPr lang="en-US" dirty="0" err="1" smtClean="0"/>
              <a:t>kepatutan</a:t>
            </a:r>
            <a:r>
              <a:rPr lang="en-US" dirty="0" smtClean="0"/>
              <a:t>, </a:t>
            </a:r>
            <a:r>
              <a:rPr lang="en-US" dirty="0" err="1" smtClean="0"/>
              <a:t>misalnya</a:t>
            </a:r>
            <a:r>
              <a:rPr lang="en-US" dirty="0" smtClean="0"/>
              <a:t> </a:t>
            </a:r>
            <a:r>
              <a:rPr lang="en-US" dirty="0" err="1" smtClean="0"/>
              <a:t>transpor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konsumsi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50%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B14BF3-1EAA-4E10-AD00-14D1758A8DF9}" type="slidenum">
              <a:rPr lang="id-ID" smtClean="0"/>
              <a:pPr>
                <a:defRPr/>
              </a:pPr>
              <a:t>32</a:t>
            </a:fld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3E35AC1-D0D9-4058-B169-A340C4BC0843}" type="datetime2">
              <a:rPr lang="en-US"/>
              <a:pPr>
                <a:defRPr/>
              </a:pPr>
              <a:t>Monday, September 08, 2014</a:t>
            </a:fld>
            <a:endParaRPr lang="id-ID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341438"/>
            <a:ext cx="8229600" cy="4038600"/>
          </a:xfrm>
        </p:spPr>
        <p:txBody>
          <a:bodyPr/>
          <a:lstStyle/>
          <a:p>
            <a:pPr>
              <a:lnSpc>
                <a:spcPct val="120000"/>
              </a:lnSpc>
              <a:buFont typeface="Wingdings" pitchFamily="2" charset="2"/>
              <a:buNone/>
            </a:pPr>
            <a:r>
              <a:rPr lang="en-GB" sz="2800" b="1" smtClean="0">
                <a:effectLst/>
                <a:latin typeface="Comic Sans MS" pitchFamily="66" charset="0"/>
              </a:rPr>
              <a:t>Dalam jadwal Kegiatan harus ditunjukkan:</a:t>
            </a:r>
          </a:p>
          <a:p>
            <a:pPr>
              <a:lnSpc>
                <a:spcPct val="120000"/>
              </a:lnSpc>
            </a:pPr>
            <a:r>
              <a:rPr lang="en-GB" sz="2800" b="1" smtClean="0">
                <a:effectLst/>
                <a:latin typeface="Comic Sans MS" pitchFamily="66" charset="0"/>
              </a:rPr>
              <a:t>tahap‑tahap sesuai dengan metode pelaksanaan program</a:t>
            </a:r>
          </a:p>
          <a:p>
            <a:pPr>
              <a:lnSpc>
                <a:spcPct val="120000"/>
              </a:lnSpc>
            </a:pPr>
            <a:r>
              <a:rPr lang="en-GB" sz="2800" b="1" smtClean="0">
                <a:effectLst/>
                <a:latin typeface="Comic Sans MS" pitchFamily="66" charset="0"/>
              </a:rPr>
              <a:t>rincian kegiatan pada setiap tahap</a:t>
            </a:r>
          </a:p>
          <a:p>
            <a:pPr>
              <a:lnSpc>
                <a:spcPct val="120000"/>
              </a:lnSpc>
            </a:pPr>
            <a:r>
              <a:rPr lang="en-GB" sz="2800" b="1" smtClean="0">
                <a:effectLst/>
                <a:latin typeface="Comic Sans MS" pitchFamily="66" charset="0"/>
              </a:rPr>
              <a:t>waktu yang diperlukan untuk melaksanakan setiap tahap</a:t>
            </a:r>
          </a:p>
          <a:p>
            <a:pPr>
              <a:lnSpc>
                <a:spcPct val="120000"/>
              </a:lnSpc>
            </a:pPr>
            <a:r>
              <a:rPr lang="en-GB" sz="2800" b="1" smtClean="0">
                <a:effectLst/>
                <a:latin typeface="Comic Sans MS" pitchFamily="66" charset="0"/>
              </a:rPr>
              <a:t>jadwal Kegiatan dapat disajikan dalam bentuk</a:t>
            </a:r>
            <a:r>
              <a:rPr lang="en-GB" sz="2400" b="1" smtClean="0">
                <a:effectLst/>
                <a:latin typeface="Comic Sans MS" pitchFamily="66" charset="0"/>
              </a:rPr>
              <a:t> matriks</a:t>
            </a:r>
            <a:endParaRPr lang="id-ID" sz="2400" b="1" smtClean="0">
              <a:effectLst/>
              <a:latin typeface="Comic Sans MS" pitchFamily="66" charset="0"/>
            </a:endParaRPr>
          </a:p>
        </p:txBody>
      </p:sp>
      <p:sp>
        <p:nvSpPr>
          <p:cNvPr id="147459" name="Rectangle 3"/>
          <p:cNvSpPr>
            <a:spLocks noChangeArrowheads="1"/>
          </p:cNvSpPr>
          <p:nvPr/>
        </p:nvSpPr>
        <p:spPr bwMode="auto">
          <a:xfrm>
            <a:off x="827088" y="222250"/>
            <a:ext cx="7575550" cy="693738"/>
          </a:xfrm>
          <a:prstGeom prst="rect">
            <a:avLst/>
          </a:prstGeom>
          <a:solidFill>
            <a:schemeClr val="bg2"/>
          </a:solidFill>
          <a:ln w="12700">
            <a:solidFill>
              <a:srgbClr val="00CC00"/>
            </a:solidFill>
            <a:miter lim="800000"/>
            <a:headEnd/>
            <a:tailEnd/>
          </a:ln>
          <a:effectLst>
            <a:outerShdw dist="107763" dir="2700000" algn="ctr" rotWithShape="0">
              <a:srgbClr val="47FF5D">
                <a:alpha val="50000"/>
              </a:srgbClr>
            </a:outerShdw>
          </a:effectLst>
        </p:spPr>
        <p:txBody>
          <a:bodyPr lIns="90488" tIns="44450" rIns="90488" bIns="44450" anchor="ctr"/>
          <a:lstStyle/>
          <a:p>
            <a:pPr algn="ctr" eaLnBrk="0" hangingPunct="0">
              <a:defRPr/>
            </a:pPr>
            <a:r>
              <a:rPr lang="en-US" sz="3600" b="1">
                <a:solidFill>
                  <a:schemeClr val="tx2"/>
                </a:solidFill>
                <a:latin typeface="Comic Sans MS" pitchFamily="66" charset="0"/>
              </a:rPr>
              <a:t>JADWAL KEGIATAN PROGRAM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9EBEA99-C463-4D55-ABCF-A0E1C9FE9883}" type="datetime2">
              <a:rPr lang="en-US"/>
              <a:pPr>
                <a:defRPr/>
              </a:pPr>
              <a:t>Monday, September 08, 2014</a:t>
            </a:fld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FF91E7-0CC9-4E1C-BC5E-C539FCC6EA3E}" type="slidenum">
              <a:rPr lang="id-ID" smtClean="0"/>
              <a:pPr>
                <a:defRPr/>
              </a:pPr>
              <a:t>33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d-ID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2"/>
          <p:cNvSpPr>
            <a:spLocks noChangeArrowheads="1"/>
          </p:cNvSpPr>
          <p:nvPr/>
        </p:nvSpPr>
        <p:spPr bwMode="auto">
          <a:xfrm>
            <a:off x="820738" y="452438"/>
            <a:ext cx="7419975" cy="706437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rgbClr val="FFCC66">
                <a:alpha val="50000"/>
              </a:srgbClr>
            </a:outerShdw>
          </a:effectLst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n-US" sz="3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+mn-cs"/>
              </a:rPr>
              <a:t>Daftar Pustaka</a:t>
            </a:r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574675" y="1654175"/>
            <a:ext cx="8050213" cy="481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46038" rIns="0" bIns="46038" anchor="ctr"/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en-GB" sz="2400" b="1">
              <a:solidFill>
                <a:srgbClr val="EF5BDA"/>
              </a:solidFill>
              <a:latin typeface="Comic Sans MS" pitchFamily="66" charset="0"/>
            </a:endParaRPr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831850" y="1790700"/>
            <a:ext cx="7475538" cy="4805363"/>
          </a:xfrm>
          <a:prstGeom prst="rect">
            <a:avLst/>
          </a:prstGeom>
          <a:solidFill>
            <a:schemeClr val="folHlink"/>
          </a:solidFill>
          <a:ln w="76200">
            <a:solidFill>
              <a:srgbClr val="99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rabicPeriod"/>
            </a:pPr>
            <a:endParaRPr lang="en-US" sz="2800" b="1">
              <a:solidFill>
                <a:srgbClr val="000000"/>
              </a:solidFill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sz="2800" b="1">
                <a:solidFill>
                  <a:srgbClr val="000000"/>
                </a:solidFill>
                <a:latin typeface="Comic Sans MS" pitchFamily="66" charset="0"/>
              </a:rPr>
              <a:t>Ingat Daftar Pustaka bukan HIASAN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sz="2800" b="1">
                <a:solidFill>
                  <a:srgbClr val="000000"/>
                </a:solidFill>
                <a:latin typeface="Comic Sans MS" pitchFamily="66" charset="0"/>
              </a:rPr>
              <a:t>Apa semua sitasi dalam naskah sudah ditulis dalam Daftar Pustaka (begitu juga sebaliknya)</a:t>
            </a:r>
          </a:p>
          <a:p>
            <a:pPr eaLnBrk="1" hangingPunct="1">
              <a:spcBef>
                <a:spcPct val="50000"/>
              </a:spcBef>
            </a:pPr>
            <a:r>
              <a:rPr lang="en-GB" sz="2800" b="1">
                <a:solidFill>
                  <a:srgbClr val="000000"/>
                </a:solidFill>
                <a:latin typeface="Comic Sans MS" pitchFamily="66" charset="0"/>
              </a:rPr>
              <a:t>3.	Apa cara penulisan sitasi dan daftar pustaka sudah memenuhi kaidah yang ditetapkan dalam PKM ?</a:t>
            </a:r>
          </a:p>
          <a:p>
            <a:pPr eaLnBrk="1" hangingPunct="1">
              <a:spcBef>
                <a:spcPct val="50000"/>
              </a:spcBef>
            </a:pPr>
            <a:endParaRPr lang="en-GB" sz="28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D35507B-CA67-4EE7-8974-D137112F0490}" type="datetime2">
              <a:rPr lang="en-US"/>
              <a:pPr>
                <a:defRPr/>
              </a:pPr>
              <a:t>Monday, September 08, 2014</a:t>
            </a:fld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843025-E536-41AD-B024-60E622F08B42}" type="slidenum">
              <a:rPr lang="id-ID" smtClean="0"/>
              <a:pPr>
                <a:defRPr/>
              </a:pPr>
              <a:t>34</a:t>
            </a:fld>
            <a:endParaRPr lang="id-ID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d-ID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268413"/>
            <a:ext cx="8259763" cy="44958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id-ID" sz="2800" b="1" smtClean="0">
                <a:effectLst/>
                <a:latin typeface="Comic Sans MS" pitchFamily="66" charset="0"/>
              </a:rPr>
              <a:t>Daftar Riwayat Hidup Ketua</a:t>
            </a:r>
            <a:r>
              <a:rPr lang="en-US" sz="2800" b="1" smtClean="0">
                <a:effectLst/>
                <a:latin typeface="Comic Sans MS" pitchFamily="66" charset="0"/>
              </a:rPr>
              <a:t>, </a:t>
            </a:r>
            <a:r>
              <a:rPr lang="id-ID" sz="2800" b="1" smtClean="0">
                <a:effectLst/>
                <a:latin typeface="Comic Sans MS" pitchFamily="66" charset="0"/>
              </a:rPr>
              <a:t>Anggota Pelaksana</a:t>
            </a:r>
            <a:r>
              <a:rPr lang="en-US" sz="2800" b="1" smtClean="0">
                <a:effectLst/>
                <a:latin typeface="Comic Sans MS" pitchFamily="66" charset="0"/>
              </a:rPr>
              <a:t>, dan Dosen Pendamping</a:t>
            </a:r>
            <a:endParaRPr lang="id-ID" sz="2800" b="1" smtClean="0">
              <a:effectLst/>
              <a:latin typeface="Comic Sans MS" pitchFamily="66" charset="0"/>
            </a:endParaRPr>
          </a:p>
          <a:p>
            <a:pPr>
              <a:lnSpc>
                <a:spcPct val="110000"/>
              </a:lnSpc>
            </a:pPr>
            <a:r>
              <a:rPr lang="id-ID" sz="2800" b="1" smtClean="0">
                <a:effectLst/>
                <a:latin typeface="Comic Sans MS" pitchFamily="66" charset="0"/>
              </a:rPr>
              <a:t>Gambaran teknologi yang akan</a:t>
            </a:r>
            <a:r>
              <a:rPr lang="en-US" sz="2800" b="1" smtClean="0">
                <a:effectLst/>
                <a:latin typeface="Comic Sans MS" pitchFamily="66" charset="0"/>
              </a:rPr>
              <a:t> </a:t>
            </a:r>
            <a:r>
              <a:rPr lang="id-ID" sz="2800" b="1" smtClean="0">
                <a:effectLst/>
                <a:latin typeface="Comic Sans MS" pitchFamily="66" charset="0"/>
              </a:rPr>
              <a:t>diterapkembangkan </a:t>
            </a:r>
            <a:r>
              <a:rPr lang="en-US" sz="2800" b="1" smtClean="0">
                <a:effectLst/>
                <a:latin typeface="Comic Sans MS" pitchFamily="66" charset="0"/>
              </a:rPr>
              <a:t>(PKMT)</a:t>
            </a:r>
          </a:p>
          <a:p>
            <a:pPr>
              <a:lnSpc>
                <a:spcPct val="110000"/>
              </a:lnSpc>
            </a:pPr>
            <a:r>
              <a:rPr lang="id-ID" sz="2800" b="1" smtClean="0">
                <a:effectLst/>
                <a:latin typeface="Comic Sans MS" pitchFamily="66" charset="0"/>
              </a:rPr>
              <a:t>Surat Pernyataan Kesediaan Bekerjasama dari</a:t>
            </a:r>
            <a:r>
              <a:rPr lang="en-US" sz="2800" b="1" smtClean="0">
                <a:effectLst/>
                <a:latin typeface="Comic Sans MS" pitchFamily="66" charset="0"/>
              </a:rPr>
              <a:t> mitra penerima teknologi</a:t>
            </a:r>
            <a:r>
              <a:rPr lang="id-ID" sz="2800" b="1" smtClean="0">
                <a:effectLst/>
                <a:latin typeface="Comic Sans MS" pitchFamily="66" charset="0"/>
              </a:rPr>
              <a:t> </a:t>
            </a:r>
            <a:r>
              <a:rPr lang="en-US" sz="2800" b="1" smtClean="0">
                <a:effectLst/>
                <a:latin typeface="Comic Sans MS" pitchFamily="66" charset="0"/>
              </a:rPr>
              <a:t>(PKMT)</a:t>
            </a:r>
            <a:endParaRPr lang="id-ID" sz="2800" b="1" smtClean="0">
              <a:effectLst/>
              <a:latin typeface="Comic Sans MS" pitchFamily="66" charset="0"/>
            </a:endParaRPr>
          </a:p>
          <a:p>
            <a:pPr>
              <a:lnSpc>
                <a:spcPct val="110000"/>
              </a:lnSpc>
            </a:pPr>
            <a:r>
              <a:rPr lang="id-ID" sz="2800" b="1" smtClean="0">
                <a:effectLst/>
                <a:latin typeface="Comic Sans MS" pitchFamily="66" charset="0"/>
              </a:rPr>
              <a:t>Denah detil Lokasi Mitra Kerja</a:t>
            </a:r>
            <a:r>
              <a:rPr lang="en-US" sz="2800" b="1" smtClean="0">
                <a:effectLst/>
                <a:latin typeface="Comic Sans MS" pitchFamily="66" charset="0"/>
              </a:rPr>
              <a:t> (PKMT &amp; PKMM)</a:t>
            </a:r>
            <a:endParaRPr lang="id-ID" sz="2800" b="1" smtClean="0">
              <a:effectLst/>
              <a:latin typeface="Comic Sans MS" pitchFamily="66" charset="0"/>
            </a:endParaRPr>
          </a:p>
          <a:p>
            <a:pPr>
              <a:lnSpc>
                <a:spcPct val="110000"/>
              </a:lnSpc>
            </a:pPr>
            <a:r>
              <a:rPr lang="id-ID" sz="2800" b="1" smtClean="0">
                <a:effectLst/>
                <a:latin typeface="Comic Sans MS" pitchFamily="66" charset="0"/>
              </a:rPr>
              <a:t>Hal-hal lain yang dianggap perlu</a:t>
            </a:r>
          </a:p>
        </p:txBody>
      </p:sp>
      <p:sp>
        <p:nvSpPr>
          <p:cNvPr id="148483" name="Rectangle 3"/>
          <p:cNvSpPr>
            <a:spLocks noChangeArrowheads="1"/>
          </p:cNvSpPr>
          <p:nvPr/>
        </p:nvSpPr>
        <p:spPr bwMode="auto">
          <a:xfrm>
            <a:off x="827088" y="222250"/>
            <a:ext cx="7575550" cy="693738"/>
          </a:xfrm>
          <a:prstGeom prst="rect">
            <a:avLst/>
          </a:prstGeom>
          <a:solidFill>
            <a:schemeClr val="bg2"/>
          </a:solidFill>
          <a:ln w="12700">
            <a:solidFill>
              <a:srgbClr val="00CC00"/>
            </a:solidFill>
            <a:miter lim="800000"/>
            <a:headEnd/>
            <a:tailEnd/>
          </a:ln>
          <a:effectLst>
            <a:outerShdw dist="107763" dir="2700000" algn="ctr" rotWithShape="0">
              <a:srgbClr val="47FF5D">
                <a:alpha val="50000"/>
              </a:srgbClr>
            </a:outerShdw>
          </a:effectLst>
        </p:spPr>
        <p:txBody>
          <a:bodyPr lIns="90488" tIns="44450" rIns="90488" bIns="44450" anchor="ctr"/>
          <a:lstStyle/>
          <a:p>
            <a:pPr algn="ctr" eaLnBrk="0" hangingPunct="0">
              <a:defRPr/>
            </a:pPr>
            <a:r>
              <a:rPr lang="en-US" sz="4000" b="1">
                <a:solidFill>
                  <a:schemeClr val="tx2"/>
                </a:solidFill>
                <a:latin typeface="Comic Sans MS" pitchFamily="66" charset="0"/>
              </a:rPr>
              <a:t>LAMPIRAN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7C432CC-DE13-4437-8A96-4F474C7201C1}" type="datetime2">
              <a:rPr lang="en-US"/>
              <a:pPr>
                <a:defRPr/>
              </a:pPr>
              <a:t>Monday, September 08, 2014</a:t>
            </a:fld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73C90D-0642-43F5-9327-A5EE89F5B589}" type="slidenum">
              <a:rPr lang="id-ID" smtClean="0"/>
              <a:pPr>
                <a:defRPr/>
              </a:pPr>
              <a:t>35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d-ID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8686800" cy="774700"/>
          </a:xfrm>
        </p:spPr>
        <p:txBody>
          <a:bodyPr/>
          <a:lstStyle/>
          <a:p>
            <a:pPr>
              <a:defRPr/>
            </a:pPr>
            <a:r>
              <a:rPr lang="en-US" sz="3200" dirty="0" err="1" smtClean="0">
                <a:effectLst/>
                <a:latin typeface="+mn-lt"/>
              </a:rPr>
              <a:t>Rambu-Rambu</a:t>
            </a:r>
            <a:r>
              <a:rPr lang="en-US" sz="3200" dirty="0" smtClean="0">
                <a:effectLst/>
                <a:latin typeface="+mn-lt"/>
              </a:rPr>
              <a:t> </a:t>
            </a:r>
            <a:r>
              <a:rPr lang="en-US" sz="3200" dirty="0" err="1" smtClean="0">
                <a:effectLst/>
                <a:latin typeface="+mn-lt"/>
              </a:rPr>
              <a:t>Umum</a:t>
            </a:r>
            <a:r>
              <a:rPr lang="en-US" sz="3200" dirty="0" smtClean="0">
                <a:effectLst/>
                <a:latin typeface="+mn-lt"/>
              </a:rPr>
              <a:t> </a:t>
            </a:r>
            <a:r>
              <a:rPr lang="en-US" sz="3200" dirty="0" err="1" smtClean="0">
                <a:effectLst/>
                <a:latin typeface="+mn-lt"/>
              </a:rPr>
              <a:t>Penyusunan</a:t>
            </a:r>
            <a:r>
              <a:rPr lang="en-US" sz="3200" dirty="0" smtClean="0">
                <a:effectLst/>
                <a:latin typeface="+mn-lt"/>
              </a:rPr>
              <a:t> Proposal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748712" cy="561657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2400" dirty="0" err="1" smtClean="0">
                <a:effectLst/>
                <a:latin typeface="Calibri" pitchFamily="34" charset="0"/>
                <a:cs typeface="Calibri" pitchFamily="34" charset="0"/>
              </a:rPr>
              <a:t>Waktu</a:t>
            </a:r>
            <a:r>
              <a:rPr lang="en-US" sz="2400" dirty="0" smtClean="0"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effectLst/>
                <a:latin typeface="Calibri" pitchFamily="34" charset="0"/>
                <a:cs typeface="Calibri" pitchFamily="34" charset="0"/>
              </a:rPr>
              <a:t>Pelaksanaan</a:t>
            </a:r>
            <a:r>
              <a:rPr lang="en-US" sz="2400" dirty="0" smtClean="0"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effectLst/>
                <a:latin typeface="Calibri" pitchFamily="34" charset="0"/>
                <a:cs typeface="Calibri" pitchFamily="34" charset="0"/>
              </a:rPr>
              <a:t>Kegiatan</a:t>
            </a:r>
            <a:r>
              <a:rPr lang="en-US" sz="2400" dirty="0" smtClean="0">
                <a:effectLst/>
                <a:latin typeface="Calibri" pitchFamily="34" charset="0"/>
                <a:cs typeface="Calibri" pitchFamily="34" charset="0"/>
              </a:rPr>
              <a:t> PKM 5 </a:t>
            </a:r>
            <a:r>
              <a:rPr lang="en-US" sz="2400" dirty="0" err="1" smtClean="0">
                <a:effectLst/>
                <a:latin typeface="Calibri" pitchFamily="34" charset="0"/>
                <a:cs typeface="Calibri" pitchFamily="34" charset="0"/>
              </a:rPr>
              <a:t>bulan</a:t>
            </a:r>
            <a:r>
              <a:rPr lang="en-US" sz="2400" dirty="0" smtClean="0">
                <a:effectLst/>
                <a:latin typeface="Calibri" pitchFamily="34" charset="0"/>
                <a:cs typeface="Calibri" pitchFamily="34" charset="0"/>
              </a:rPr>
              <a:t> (</a:t>
            </a:r>
            <a:r>
              <a:rPr lang="en-US" sz="2400" dirty="0" err="1" smtClean="0">
                <a:effectLst/>
                <a:latin typeface="Calibri" pitchFamily="34" charset="0"/>
                <a:cs typeface="Calibri" pitchFamily="34" charset="0"/>
              </a:rPr>
              <a:t>Februari</a:t>
            </a:r>
            <a:r>
              <a:rPr lang="en-US" sz="2400" dirty="0" smtClean="0">
                <a:effectLst/>
                <a:latin typeface="Calibri" pitchFamily="34" charset="0"/>
                <a:cs typeface="Calibri" pitchFamily="34" charset="0"/>
              </a:rPr>
              <a:t> – </a:t>
            </a:r>
            <a:r>
              <a:rPr lang="en-US" sz="2400" dirty="0" err="1" smtClean="0">
                <a:effectLst/>
                <a:latin typeface="Calibri" pitchFamily="34" charset="0"/>
                <a:cs typeface="Calibri" pitchFamily="34" charset="0"/>
              </a:rPr>
              <a:t>Juni</a:t>
            </a:r>
            <a:r>
              <a:rPr lang="en-US" sz="2400" dirty="0" smtClean="0">
                <a:effectLst/>
                <a:latin typeface="Calibri" pitchFamily="34" charset="0"/>
                <a:cs typeface="Calibri" pitchFamily="34" charset="0"/>
              </a:rPr>
              <a:t>)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 smtClean="0">
                <a:effectLst/>
                <a:latin typeface="Calibri" pitchFamily="34" charset="0"/>
                <a:cs typeface="Calibri" pitchFamily="34" charset="0"/>
              </a:rPr>
              <a:t>Dana </a:t>
            </a:r>
            <a:r>
              <a:rPr lang="en-US" sz="2400" dirty="0" err="1" smtClean="0">
                <a:effectLst/>
                <a:latin typeface="Calibri" pitchFamily="34" charset="0"/>
                <a:cs typeface="Calibri" pitchFamily="34" charset="0"/>
              </a:rPr>
              <a:t>maksimal</a:t>
            </a:r>
            <a:r>
              <a:rPr lang="en-US" sz="2400" dirty="0" smtClean="0">
                <a:effectLst/>
                <a:latin typeface="Calibri" pitchFamily="34" charset="0"/>
                <a:cs typeface="Calibri" pitchFamily="34" charset="0"/>
              </a:rPr>
              <a:t> 1</a:t>
            </a:r>
            <a:r>
              <a:rPr lang="id-ID" sz="2400" dirty="0" smtClean="0">
                <a:effectLst/>
                <a:latin typeface="Calibri" pitchFamily="34" charset="0"/>
                <a:cs typeface="Calibri" pitchFamily="34" charset="0"/>
              </a:rPr>
              <a:t>2,5</a:t>
            </a:r>
            <a:r>
              <a:rPr lang="en-US" sz="2400" dirty="0" smtClean="0">
                <a:solidFill>
                  <a:srgbClr val="33FFFF"/>
                </a:solidFill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solidFill>
                  <a:srgbClr val="33FFFF"/>
                </a:solidFill>
                <a:effectLst/>
                <a:latin typeface="Calibri" pitchFamily="34" charset="0"/>
                <a:cs typeface="Calibri" pitchFamily="34" charset="0"/>
              </a:rPr>
              <a:t>Juta</a:t>
            </a:r>
            <a:r>
              <a:rPr lang="en-US" sz="2400" dirty="0" smtClean="0">
                <a:effectLst/>
                <a:latin typeface="Calibri" pitchFamily="34" charset="0"/>
                <a:cs typeface="Calibri" pitchFamily="34" charset="0"/>
              </a:rPr>
              <a:t>, </a:t>
            </a:r>
            <a:r>
              <a:rPr lang="en-US" sz="2400" dirty="0" err="1" smtClean="0">
                <a:effectLst/>
                <a:latin typeface="Calibri" pitchFamily="34" charset="0"/>
                <a:cs typeface="Calibri" pitchFamily="34" charset="0"/>
              </a:rPr>
              <a:t>tidak</a:t>
            </a:r>
            <a:r>
              <a:rPr lang="en-US" sz="2400" dirty="0" smtClean="0"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effectLst/>
                <a:latin typeface="Calibri" pitchFamily="34" charset="0"/>
                <a:cs typeface="Calibri" pitchFamily="34" charset="0"/>
              </a:rPr>
              <a:t>ada</a:t>
            </a:r>
            <a:r>
              <a:rPr lang="en-US" sz="2400" dirty="0" smtClean="0">
                <a:effectLst/>
                <a:latin typeface="Calibri" pitchFamily="34" charset="0"/>
                <a:cs typeface="Calibri" pitchFamily="34" charset="0"/>
              </a:rPr>
              <a:t> honor </a:t>
            </a:r>
            <a:r>
              <a:rPr lang="en-US" sz="2400" dirty="0" err="1" smtClean="0">
                <a:effectLst/>
                <a:latin typeface="Calibri" pitchFamily="34" charset="0"/>
                <a:cs typeface="Calibri" pitchFamily="34" charset="0"/>
              </a:rPr>
              <a:t>pendamping</a:t>
            </a:r>
            <a:r>
              <a:rPr lang="en-US" sz="2400" dirty="0" smtClean="0"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effectLst/>
                <a:latin typeface="Calibri" pitchFamily="34" charset="0"/>
                <a:cs typeface="Calibri" pitchFamily="34" charset="0"/>
              </a:rPr>
              <a:t>maupun</a:t>
            </a:r>
            <a:r>
              <a:rPr lang="en-US" sz="2400" dirty="0" smtClean="0"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effectLst/>
                <a:latin typeface="Calibri" pitchFamily="34" charset="0"/>
                <a:cs typeface="Calibri" pitchFamily="34" charset="0"/>
              </a:rPr>
              <a:t>tim</a:t>
            </a:r>
            <a:r>
              <a:rPr lang="en-US" sz="2400" dirty="0" smtClean="0"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effectLst/>
                <a:latin typeface="Calibri" pitchFamily="34" charset="0"/>
                <a:cs typeface="Calibri" pitchFamily="34" charset="0"/>
              </a:rPr>
              <a:t>pelaksana</a:t>
            </a:r>
            <a:r>
              <a:rPr lang="en-US" sz="2400" dirty="0" smtClean="0">
                <a:effectLst/>
                <a:latin typeface="Calibri" pitchFamily="34" charset="0"/>
                <a:cs typeface="Calibri" pitchFamily="34" charset="0"/>
              </a:rPr>
              <a:t>. </a:t>
            </a:r>
            <a:r>
              <a:rPr lang="en-US" sz="2400" dirty="0" err="1" smtClean="0">
                <a:effectLst/>
                <a:latin typeface="Calibri" pitchFamily="34" charset="0"/>
                <a:cs typeface="Calibri" pitchFamily="34" charset="0"/>
              </a:rPr>
              <a:t>Rincian</a:t>
            </a:r>
            <a:r>
              <a:rPr lang="en-US" sz="2400" dirty="0" smtClean="0"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effectLst/>
                <a:latin typeface="Calibri" pitchFamily="34" charset="0"/>
                <a:cs typeface="Calibri" pitchFamily="34" charset="0"/>
              </a:rPr>
              <a:t>dana</a:t>
            </a:r>
            <a:r>
              <a:rPr lang="en-US" sz="2400" dirty="0" smtClean="0"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effectLst/>
                <a:latin typeface="Calibri" pitchFamily="34" charset="0"/>
                <a:cs typeface="Calibri" pitchFamily="34" charset="0"/>
              </a:rPr>
              <a:t>dikelompokkan</a:t>
            </a:r>
            <a:r>
              <a:rPr lang="en-US" sz="2400" dirty="0" smtClean="0"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effectLst/>
                <a:latin typeface="Calibri" pitchFamily="34" charset="0"/>
                <a:cs typeface="Calibri" pitchFamily="34" charset="0"/>
              </a:rPr>
              <a:t>menjadi</a:t>
            </a:r>
            <a:r>
              <a:rPr lang="en-US" sz="2400" dirty="0" smtClean="0">
                <a:effectLst/>
                <a:latin typeface="Calibri" pitchFamily="34" charset="0"/>
                <a:cs typeface="Calibri" pitchFamily="34" charset="0"/>
              </a:rPr>
              <a:t>: </a:t>
            </a:r>
            <a:r>
              <a:rPr lang="en-US" sz="2400" dirty="0" err="1" smtClean="0">
                <a:effectLst/>
                <a:latin typeface="Calibri" pitchFamily="34" charset="0"/>
                <a:cs typeface="Calibri" pitchFamily="34" charset="0"/>
              </a:rPr>
              <a:t>Bahan</a:t>
            </a:r>
            <a:r>
              <a:rPr lang="en-US" sz="2400" dirty="0" smtClean="0"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effectLst/>
                <a:latin typeface="Calibri" pitchFamily="34" charset="0"/>
                <a:cs typeface="Calibri" pitchFamily="34" charset="0"/>
              </a:rPr>
              <a:t>Habis</a:t>
            </a:r>
            <a:r>
              <a:rPr lang="en-US" sz="2400" dirty="0" smtClean="0"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effectLst/>
                <a:latin typeface="Calibri" pitchFamily="34" charset="0"/>
                <a:cs typeface="Calibri" pitchFamily="34" charset="0"/>
              </a:rPr>
              <a:t>Pakai</a:t>
            </a:r>
            <a:r>
              <a:rPr lang="en-US" sz="2400" dirty="0" smtClean="0">
                <a:effectLst/>
                <a:latin typeface="Calibri" pitchFamily="34" charset="0"/>
                <a:cs typeface="Calibri" pitchFamily="34" charset="0"/>
              </a:rPr>
              <a:t>, </a:t>
            </a:r>
            <a:r>
              <a:rPr lang="en-US" sz="2400" dirty="0" err="1" smtClean="0">
                <a:effectLst/>
                <a:latin typeface="Calibri" pitchFamily="34" charset="0"/>
                <a:cs typeface="Calibri" pitchFamily="34" charset="0"/>
              </a:rPr>
              <a:t>Peralatan</a:t>
            </a:r>
            <a:r>
              <a:rPr lang="en-US" sz="2400" dirty="0" smtClean="0"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effectLst/>
                <a:latin typeface="Calibri" pitchFamily="34" charset="0"/>
                <a:cs typeface="Calibri" pitchFamily="34" charset="0"/>
              </a:rPr>
              <a:t>Penunjang</a:t>
            </a:r>
            <a:r>
              <a:rPr lang="en-US" sz="2400" dirty="0" smtClean="0">
                <a:effectLst/>
                <a:latin typeface="Calibri" pitchFamily="34" charset="0"/>
                <a:cs typeface="Calibri" pitchFamily="34" charset="0"/>
              </a:rPr>
              <a:t> PKM, </a:t>
            </a:r>
            <a:r>
              <a:rPr lang="en-US" sz="2400" dirty="0" err="1" smtClean="0">
                <a:effectLst/>
                <a:latin typeface="Calibri" pitchFamily="34" charset="0"/>
                <a:cs typeface="Calibri" pitchFamily="34" charset="0"/>
              </a:rPr>
              <a:t>Perjalanan</a:t>
            </a:r>
            <a:r>
              <a:rPr lang="en-US" sz="2400" dirty="0" smtClean="0">
                <a:effectLst/>
                <a:latin typeface="Calibri" pitchFamily="34" charset="0"/>
                <a:cs typeface="Calibri" pitchFamily="34" charset="0"/>
              </a:rPr>
              <a:t>, Lain-Lain. </a:t>
            </a:r>
            <a:r>
              <a:rPr lang="en-US" sz="2400" dirty="0" err="1" smtClean="0">
                <a:effectLst/>
                <a:latin typeface="Calibri" pitchFamily="34" charset="0"/>
                <a:cs typeface="Calibri" pitchFamily="34" charset="0"/>
              </a:rPr>
              <a:t>Pembelian</a:t>
            </a:r>
            <a:r>
              <a:rPr lang="en-US" sz="2400" dirty="0" smtClean="0"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effectLst/>
                <a:latin typeface="Calibri" pitchFamily="34" charset="0"/>
                <a:cs typeface="Calibri" pitchFamily="34" charset="0"/>
              </a:rPr>
              <a:t>peralatan</a:t>
            </a:r>
            <a:r>
              <a:rPr lang="en-US" sz="2400" dirty="0" smtClean="0"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effectLst/>
                <a:latin typeface="Calibri" pitchFamily="34" charset="0"/>
                <a:cs typeface="Calibri" pitchFamily="34" charset="0"/>
              </a:rPr>
              <a:t>elektronik</a:t>
            </a:r>
            <a:r>
              <a:rPr lang="en-US" sz="2400" dirty="0" smtClean="0"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effectLst/>
                <a:latin typeface="Calibri" pitchFamily="34" charset="0"/>
                <a:cs typeface="Calibri" pitchFamily="34" charset="0"/>
              </a:rPr>
              <a:t>seperti</a:t>
            </a:r>
            <a:r>
              <a:rPr lang="en-US" sz="2400" dirty="0" smtClean="0"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effectLst/>
                <a:latin typeface="Calibri" pitchFamily="34" charset="0"/>
                <a:cs typeface="Calibri" pitchFamily="34" charset="0"/>
              </a:rPr>
              <a:t>komputer</a:t>
            </a:r>
            <a:r>
              <a:rPr lang="en-US" sz="2400" dirty="0" smtClean="0">
                <a:effectLst/>
                <a:latin typeface="Calibri" pitchFamily="34" charset="0"/>
                <a:cs typeface="Calibri" pitchFamily="34" charset="0"/>
              </a:rPr>
              <a:t>/</a:t>
            </a:r>
            <a:r>
              <a:rPr lang="en-US" sz="2400" dirty="0" err="1" smtClean="0">
                <a:effectLst/>
                <a:latin typeface="Calibri" pitchFamily="34" charset="0"/>
                <a:cs typeface="Calibri" pitchFamily="34" charset="0"/>
              </a:rPr>
              <a:t>labtop</a:t>
            </a:r>
            <a:r>
              <a:rPr lang="en-US" sz="2400" dirty="0" smtClean="0">
                <a:effectLst/>
                <a:latin typeface="Calibri" pitchFamily="34" charset="0"/>
                <a:cs typeface="Calibri" pitchFamily="34" charset="0"/>
              </a:rPr>
              <a:t>/</a:t>
            </a:r>
            <a:r>
              <a:rPr lang="en-US" sz="2400" dirty="0" err="1" smtClean="0">
                <a:effectLst/>
                <a:latin typeface="Calibri" pitchFamily="34" charset="0"/>
                <a:cs typeface="Calibri" pitchFamily="34" charset="0"/>
              </a:rPr>
              <a:t>kamera</a:t>
            </a:r>
            <a:r>
              <a:rPr lang="en-US" sz="2400" dirty="0" smtClean="0"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effectLst/>
                <a:latin typeface="Calibri" pitchFamily="34" charset="0"/>
                <a:cs typeface="Calibri" pitchFamily="34" charset="0"/>
              </a:rPr>
              <a:t>dan</a:t>
            </a:r>
            <a:r>
              <a:rPr lang="en-US" sz="2400" dirty="0" smtClean="0"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effectLst/>
                <a:latin typeface="Calibri" pitchFamily="34" charset="0"/>
                <a:cs typeface="Calibri" pitchFamily="34" charset="0"/>
              </a:rPr>
              <a:t>sejenisnya</a:t>
            </a:r>
            <a:r>
              <a:rPr lang="en-US" sz="2400" dirty="0" smtClean="0">
                <a:effectLst/>
                <a:latin typeface="Calibri" pitchFamily="34" charset="0"/>
                <a:cs typeface="Calibri" pitchFamily="34" charset="0"/>
              </a:rPr>
              <a:t> TDK </a:t>
            </a:r>
            <a:r>
              <a:rPr lang="en-US" sz="2400" dirty="0" err="1" smtClean="0">
                <a:effectLst/>
                <a:latin typeface="Calibri" pitchFamily="34" charset="0"/>
                <a:cs typeface="Calibri" pitchFamily="34" charset="0"/>
              </a:rPr>
              <a:t>diperbolehkan</a:t>
            </a:r>
            <a:r>
              <a:rPr lang="en-US" sz="2400" dirty="0" smtClean="0">
                <a:effectLst/>
                <a:latin typeface="Calibri" pitchFamily="34" charset="0"/>
                <a:cs typeface="Calibri" pitchFamily="34" charset="0"/>
              </a:rPr>
              <a:t>.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 err="1" smtClean="0">
                <a:effectLst/>
                <a:latin typeface="Calibri" pitchFamily="34" charset="0"/>
                <a:cs typeface="Calibri" pitchFamily="34" charset="0"/>
              </a:rPr>
              <a:t>Pelaksana</a:t>
            </a:r>
            <a:r>
              <a:rPr lang="en-US" sz="2400" dirty="0" smtClean="0">
                <a:effectLst/>
                <a:latin typeface="Calibri" pitchFamily="34" charset="0"/>
                <a:cs typeface="Calibri" pitchFamily="34" charset="0"/>
              </a:rPr>
              <a:t> 3-5 </a:t>
            </a:r>
            <a:r>
              <a:rPr lang="en-US" sz="2400" dirty="0" err="1" smtClean="0">
                <a:effectLst/>
                <a:latin typeface="Calibri" pitchFamily="34" charset="0"/>
                <a:cs typeface="Calibri" pitchFamily="34" charset="0"/>
              </a:rPr>
              <a:t>orang</a:t>
            </a:r>
            <a:r>
              <a:rPr lang="en-US" sz="2400" dirty="0" smtClean="0">
                <a:effectLst/>
                <a:latin typeface="Calibri" pitchFamily="34" charset="0"/>
                <a:cs typeface="Calibri" pitchFamily="34" charset="0"/>
              </a:rPr>
              <a:t>, </a:t>
            </a:r>
            <a:r>
              <a:rPr lang="en-US" sz="2400" dirty="0" err="1" smtClean="0">
                <a:effectLst/>
                <a:latin typeface="Calibri" pitchFamily="34" charset="0"/>
                <a:cs typeface="Calibri" pitchFamily="34" charset="0"/>
              </a:rPr>
              <a:t>diutamakan</a:t>
            </a:r>
            <a:r>
              <a:rPr lang="en-US" sz="2400" dirty="0" smtClean="0"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effectLst/>
                <a:latin typeface="Calibri" pitchFamily="34" charset="0"/>
                <a:cs typeface="Calibri" pitchFamily="34" charset="0"/>
              </a:rPr>
              <a:t>beda</a:t>
            </a:r>
            <a:r>
              <a:rPr lang="en-US" sz="2400" dirty="0" smtClean="0"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effectLst/>
                <a:latin typeface="Calibri" pitchFamily="34" charset="0"/>
                <a:cs typeface="Calibri" pitchFamily="34" charset="0"/>
              </a:rPr>
              <a:t>angkatan</a:t>
            </a:r>
            <a:r>
              <a:rPr lang="en-US" sz="2400" dirty="0" smtClean="0">
                <a:effectLst/>
                <a:latin typeface="Calibri" pitchFamily="34" charset="0"/>
                <a:cs typeface="Calibri" pitchFamily="34" charset="0"/>
              </a:rPr>
              <a:t>, multi </a:t>
            </a:r>
            <a:r>
              <a:rPr lang="en-US" sz="2400" dirty="0" err="1" smtClean="0">
                <a:effectLst/>
                <a:latin typeface="Calibri" pitchFamily="34" charset="0"/>
                <a:cs typeface="Calibri" pitchFamily="34" charset="0"/>
              </a:rPr>
              <a:t>disiplin</a:t>
            </a:r>
            <a:r>
              <a:rPr lang="en-US" sz="2400" dirty="0" smtClean="0">
                <a:effectLst/>
                <a:latin typeface="Calibri" pitchFamily="34" charset="0"/>
                <a:cs typeface="Calibri" pitchFamily="34" charset="0"/>
              </a:rPr>
              <a:t>, </a:t>
            </a:r>
            <a:r>
              <a:rPr lang="en-US" sz="2400" dirty="0" err="1" smtClean="0">
                <a:effectLst/>
                <a:latin typeface="Calibri" pitchFamily="34" charset="0"/>
                <a:cs typeface="Calibri" pitchFamily="34" charset="0"/>
              </a:rPr>
              <a:t>bisa</a:t>
            </a:r>
            <a:r>
              <a:rPr lang="en-US" sz="2400" dirty="0" smtClean="0"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effectLst/>
                <a:latin typeface="Calibri" pitchFamily="34" charset="0"/>
                <a:cs typeface="Calibri" pitchFamily="34" charset="0"/>
              </a:rPr>
              <a:t>beda</a:t>
            </a:r>
            <a:r>
              <a:rPr lang="en-US" sz="2400" dirty="0" smtClean="0">
                <a:effectLst/>
                <a:latin typeface="Calibri" pitchFamily="34" charset="0"/>
                <a:cs typeface="Calibri" pitchFamily="34" charset="0"/>
              </a:rPr>
              <a:t> PS/</a:t>
            </a:r>
            <a:r>
              <a:rPr lang="en-US" sz="2400" dirty="0" err="1" smtClean="0">
                <a:effectLst/>
                <a:latin typeface="Calibri" pitchFamily="34" charset="0"/>
                <a:cs typeface="Calibri" pitchFamily="34" charset="0"/>
              </a:rPr>
              <a:t>Fak</a:t>
            </a:r>
            <a:r>
              <a:rPr lang="en-US" sz="2400" dirty="0" smtClean="0">
                <a:effectLst/>
                <a:latin typeface="Calibri" pitchFamily="34" charset="0"/>
                <a:cs typeface="Calibri" pitchFamily="34" charset="0"/>
              </a:rPr>
              <a:t>, </a:t>
            </a:r>
            <a:r>
              <a:rPr lang="en-US" sz="2400" dirty="0" err="1" smtClean="0">
                <a:effectLst/>
                <a:latin typeface="Calibri" pitchFamily="34" charset="0"/>
                <a:cs typeface="Calibri" pitchFamily="34" charset="0"/>
              </a:rPr>
              <a:t>sebaiknya</a:t>
            </a:r>
            <a:r>
              <a:rPr lang="en-US" sz="2400" dirty="0" smtClean="0"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effectLst/>
                <a:latin typeface="Calibri" pitchFamily="34" charset="0"/>
                <a:cs typeface="Calibri" pitchFamily="34" charset="0"/>
              </a:rPr>
              <a:t>dalam</a:t>
            </a:r>
            <a:r>
              <a:rPr lang="en-US" sz="2400" dirty="0" smtClean="0"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effectLst/>
                <a:latin typeface="Calibri" pitchFamily="34" charset="0"/>
                <a:cs typeface="Calibri" pitchFamily="34" charset="0"/>
              </a:rPr>
              <a:t>satu</a:t>
            </a:r>
            <a:r>
              <a:rPr lang="en-US" sz="2400" dirty="0" smtClean="0"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effectLst/>
                <a:latin typeface="Calibri" pitchFamily="34" charset="0"/>
                <a:cs typeface="Calibri" pitchFamily="34" charset="0"/>
              </a:rPr>
              <a:t>universitas</a:t>
            </a:r>
            <a:endParaRPr lang="en-US" sz="2400" dirty="0" smtClean="0">
              <a:effectLst/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US" sz="2400" dirty="0" err="1" smtClean="0">
                <a:effectLst/>
                <a:latin typeface="Calibri" pitchFamily="34" charset="0"/>
                <a:cs typeface="Calibri" pitchFamily="34" charset="0"/>
              </a:rPr>
              <a:t>Dilampirkan</a:t>
            </a:r>
            <a:r>
              <a:rPr lang="en-US" sz="2400" dirty="0" smtClean="0"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effectLst/>
                <a:latin typeface="Calibri" pitchFamily="34" charset="0"/>
                <a:cs typeface="Calibri" pitchFamily="34" charset="0"/>
              </a:rPr>
              <a:t>Biodata</a:t>
            </a:r>
            <a:r>
              <a:rPr lang="en-US" sz="2400" dirty="0" smtClean="0"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effectLst/>
                <a:latin typeface="Calibri" pitchFamily="34" charset="0"/>
                <a:cs typeface="Calibri" pitchFamily="34" charset="0"/>
              </a:rPr>
              <a:t>tim</a:t>
            </a:r>
            <a:r>
              <a:rPr lang="en-US" sz="2400" dirty="0" smtClean="0"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effectLst/>
                <a:latin typeface="Calibri" pitchFamily="34" charset="0"/>
                <a:cs typeface="Calibri" pitchFamily="34" charset="0"/>
              </a:rPr>
              <a:t>pelaksana</a:t>
            </a:r>
            <a:r>
              <a:rPr lang="en-US" sz="2400" dirty="0" smtClean="0"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effectLst/>
                <a:latin typeface="Calibri" pitchFamily="34" charset="0"/>
                <a:cs typeface="Calibri" pitchFamily="34" charset="0"/>
              </a:rPr>
              <a:t>maupun</a:t>
            </a:r>
            <a:r>
              <a:rPr lang="en-US" sz="2400" dirty="0" smtClean="0"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effectLst/>
                <a:latin typeface="Calibri" pitchFamily="34" charset="0"/>
                <a:cs typeface="Calibri" pitchFamily="34" charset="0"/>
              </a:rPr>
              <a:t>dosen</a:t>
            </a:r>
            <a:r>
              <a:rPr lang="en-US" sz="2400" dirty="0" smtClean="0"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effectLst/>
                <a:latin typeface="Calibri" pitchFamily="34" charset="0"/>
                <a:cs typeface="Calibri" pitchFamily="34" charset="0"/>
              </a:rPr>
              <a:t>pendamping</a:t>
            </a:r>
            <a:r>
              <a:rPr lang="en-US" sz="2400" dirty="0" smtClean="0">
                <a:effectLst/>
                <a:latin typeface="Calibri" pitchFamily="34" charset="0"/>
                <a:cs typeface="Calibri" pitchFamily="34" charset="0"/>
              </a:rPr>
              <a:t> yang </a:t>
            </a:r>
            <a:r>
              <a:rPr lang="en-US" sz="2400" dirty="0" err="1" smtClean="0">
                <a:effectLst/>
                <a:latin typeface="Calibri" pitchFamily="34" charset="0"/>
                <a:cs typeface="Calibri" pitchFamily="34" charset="0"/>
              </a:rPr>
              <a:t>ditandatangani</a:t>
            </a:r>
            <a:endParaRPr lang="id-ID" sz="2400" dirty="0" smtClean="0">
              <a:effectLst/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90000"/>
              </a:lnSpc>
              <a:defRPr/>
            </a:pPr>
            <a:r>
              <a:rPr lang="id-ID" sz="2400" b="1" dirty="0" smtClean="0">
                <a:latin typeface="Calibri" pitchFamily="34" charset="0"/>
                <a:cs typeface="Calibri" pitchFamily="34" charset="0"/>
              </a:rPr>
              <a:t>Jumlah halaman </a:t>
            </a:r>
            <a:r>
              <a:rPr lang="de-DE" sz="2400" b="1" dirty="0" smtClean="0">
                <a:latin typeface="Calibri" pitchFamily="34" charset="0"/>
                <a:cs typeface="Calibri" pitchFamily="34" charset="0"/>
              </a:rPr>
              <a:t>15 (lima belas) lembar</a:t>
            </a:r>
            <a:r>
              <a:rPr lang="id-ID" sz="2400" b="1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de-DE" sz="2400" dirty="0" smtClean="0">
                <a:latin typeface="Calibri" pitchFamily="34" charset="0"/>
                <a:cs typeface="Calibri" pitchFamily="34" charset="0"/>
              </a:rPr>
              <a:t>terhitung dari latarbelakang masalah sampai lampiran termasuk CV pengusul dan pembimbing serta Surat Pernyataan Kesediaan Mitra; tidak termasuk Halaman Judul, Halaman Pengesahan, Daftar Isi dan Daftar Gambar</a:t>
            </a:r>
            <a:endParaRPr lang="en-US" sz="2400" dirty="0" smtClean="0"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A2942537-6ED9-4473-862C-AFCFB3945547}" type="datetime2">
              <a:rPr lang="en-US"/>
              <a:pPr>
                <a:defRPr/>
              </a:pPr>
              <a:t>Monday, September 08, 2014</a:t>
            </a:fld>
            <a:endParaRPr lang="id-ID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A7F2D1-7AD7-4839-83E5-07D525E84CBA}" type="slidenum">
              <a:rPr lang="id-ID" smtClean="0"/>
              <a:pPr>
                <a:defRPr/>
              </a:pPr>
              <a:t>36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d-ID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32FD7BA-821A-4A36-8C4D-B74C86F73937}" type="datetime2">
              <a:rPr lang="en-US" smtClean="0"/>
              <a:pPr>
                <a:defRPr/>
              </a:pPr>
              <a:t>Monday, September 08, 2014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8C66EA-590F-46F3-9AC6-A1DCE8CFFC3B}" type="slidenum">
              <a:rPr lang="id-ID" smtClean="0"/>
              <a:pPr>
                <a:defRPr/>
              </a:pPr>
              <a:t>37</a:t>
            </a:fld>
            <a:endParaRPr lang="id-ID"/>
          </a:p>
        </p:txBody>
      </p:sp>
      <p:sp>
        <p:nvSpPr>
          <p:cNvPr id="40965" name="Rectangle 4"/>
          <p:cNvSpPr>
            <a:spLocks noChangeArrowheads="1"/>
          </p:cNvSpPr>
          <p:nvPr/>
        </p:nvSpPr>
        <p:spPr bwMode="auto">
          <a:xfrm>
            <a:off x="228600" y="0"/>
            <a:ext cx="8610600" cy="797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800"/>
              <a:t>Seorang mahasiswa hanya diperbolehkan  mengaju- kan maksimum dua proposal dengan ketentuan, menjadi ketua di satu proposal PKM 5 bidang  dan/atau menjadi anggota di proposal PKM yang lain (5 bidang) atau menjadi anggota di dua Proposal PKM 5 bidang.</a:t>
            </a:r>
          </a:p>
          <a:p>
            <a:endParaRPr lang="en-US" sz="2800"/>
          </a:p>
          <a:p>
            <a:r>
              <a:rPr lang="en-US" sz="2800"/>
              <a:t>Ketentuan maksimum dua proposal juga berlaku untuk PKMKT (sebagai ketua dan anggota, atau keduanya sebagai anggota). </a:t>
            </a:r>
          </a:p>
          <a:p>
            <a:endParaRPr lang="en-US" sz="2800"/>
          </a:p>
          <a:p>
            <a:r>
              <a:rPr lang="en-US" sz="2800"/>
              <a:t>Pembimbing hanya diperbolehkan membimbing</a:t>
            </a:r>
          </a:p>
          <a:p>
            <a:r>
              <a:rPr lang="nn-NO" sz="2800"/>
              <a:t>maksimal 10 proposal hibah di semua jenis PKM (PKM 5 bidang dan PKMKT)</a:t>
            </a:r>
          </a:p>
          <a:p>
            <a:endParaRPr lang="nn-NO"/>
          </a:p>
          <a:p>
            <a:endParaRPr lang="nn-NO"/>
          </a:p>
          <a:p>
            <a:endParaRPr lang="nn-NO"/>
          </a:p>
          <a:p>
            <a:endParaRPr lang="nn-NO"/>
          </a:p>
          <a:p>
            <a:endParaRPr lang="nn-NO"/>
          </a:p>
          <a:p>
            <a:r>
              <a:rPr lang="nn-NO"/>
              <a:t>.</a:t>
            </a:r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ffectLst/>
              </a:rPr>
              <a:t>Rambu-Rambu PKMP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smtClean="0">
                <a:effectLst/>
              </a:rPr>
              <a:t>Sesuai dengan bidang Ilmu, lintas bidang dianjurkan</a:t>
            </a:r>
          </a:p>
          <a:p>
            <a:r>
              <a:rPr lang="en-US" sz="2800" smtClean="0">
                <a:effectLst/>
              </a:rPr>
              <a:t>Ada Tinjauan Pustaka. Utamakan sumbernya dari jurnal. </a:t>
            </a:r>
          </a:p>
          <a:p>
            <a:r>
              <a:rPr lang="en-US" sz="2800" smtClean="0">
                <a:effectLst/>
              </a:rPr>
              <a:t>Ada Metode Penelitian, teridentifikasi adanya variabel penelitian</a:t>
            </a:r>
          </a:p>
          <a:p>
            <a:r>
              <a:rPr lang="en-US" sz="2800" smtClean="0">
                <a:effectLst/>
              </a:rPr>
              <a:t>Ada daftar pustaka, pustaka yang diacu dalam naskah harus sesuai dengan daftar pustaka</a:t>
            </a:r>
          </a:p>
          <a:p>
            <a:r>
              <a:rPr lang="en-US" sz="2800" smtClean="0">
                <a:effectLst/>
              </a:rPr>
              <a:t>Tidak diperlukan KERJASAMA DENGAN MITRA</a:t>
            </a:r>
          </a:p>
          <a:p>
            <a:endParaRPr lang="en-US" sz="2800" smtClean="0">
              <a:effectLst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99F1623-7803-4183-932A-BA29489755CF}" type="datetime2">
              <a:rPr lang="en-US"/>
              <a:pPr>
                <a:defRPr/>
              </a:pPr>
              <a:t>Monday, September 08, 2014</a:t>
            </a:fld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6050ED-B5FF-4262-AE87-E4CEDBFDD4D7}" type="slidenum">
              <a:rPr lang="id-ID" smtClean="0"/>
              <a:pPr>
                <a:defRPr/>
              </a:pPr>
              <a:t>38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d-ID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ffectLst/>
              </a:rPr>
              <a:t>Rambu-Rambu PKMT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smtClean="0">
                <a:effectLst/>
              </a:rPr>
              <a:t>Sesuai dengan bidang Ilmu, lintas bidang dianjurkan</a:t>
            </a:r>
          </a:p>
          <a:p>
            <a:r>
              <a:rPr lang="en-US" sz="2400" smtClean="0">
                <a:effectLst/>
              </a:rPr>
              <a:t>Ada Tinjauan Pustaka. Utamakan sumbernya dari jurnal. </a:t>
            </a:r>
          </a:p>
          <a:p>
            <a:r>
              <a:rPr lang="en-US" sz="2400" smtClean="0">
                <a:effectLst/>
              </a:rPr>
              <a:t>Tidak ada kegiatan penelitian, yang ada hanya uji coba/setting alat, kalibrasi dsb.</a:t>
            </a:r>
          </a:p>
          <a:p>
            <a:r>
              <a:rPr lang="en-US" sz="2400" smtClean="0">
                <a:effectLst/>
              </a:rPr>
              <a:t>Tidak ada Metode Penelitian, yang ada hanya Metode Pelaksanaan Program</a:t>
            </a:r>
          </a:p>
          <a:p>
            <a:r>
              <a:rPr lang="en-US" sz="2400" smtClean="0">
                <a:effectLst/>
              </a:rPr>
              <a:t>Ada daftar pustaka, pustaka yang diacu dalam naskah harus sesuai dengan daftar pustaka</a:t>
            </a:r>
          </a:p>
          <a:p>
            <a:r>
              <a:rPr lang="en-US" sz="2400" smtClean="0">
                <a:effectLst/>
              </a:rPr>
              <a:t>HARUS ADA KERJASAMA DENGAN MITRA, dengan melampirkan Surat Pernyataan bermeterai Rp. 6.000,-</a:t>
            </a:r>
          </a:p>
          <a:p>
            <a:endParaRPr lang="en-US" sz="2400" smtClean="0">
              <a:effectLst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318B0C59-6C8F-4D14-8380-51D9E988AAE6}" type="datetime2">
              <a:rPr lang="en-US"/>
              <a:pPr>
                <a:defRPr/>
              </a:pPr>
              <a:t>Monday, September 08, 2014</a:t>
            </a:fld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43313-832D-4940-8087-17696421EC43}" type="slidenum">
              <a:rPr lang="id-ID" smtClean="0"/>
              <a:pPr>
                <a:defRPr/>
              </a:pPr>
              <a:t>39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d-ID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395288" y="0"/>
            <a:ext cx="7772400" cy="914400"/>
          </a:xfrm>
        </p:spPr>
        <p:txBody>
          <a:bodyPr/>
          <a:lstStyle/>
          <a:p>
            <a:pPr>
              <a:defRPr/>
            </a:pPr>
            <a:r>
              <a:rPr lang="en-US" sz="3600" smtClean="0"/>
              <a:t>KRITERIA PKM</a:t>
            </a:r>
            <a:endParaRPr lang="id-ID" sz="3600" smtClean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0" y="836712"/>
          <a:ext cx="9144001" cy="5636255"/>
        </p:xfrm>
        <a:graphic>
          <a:graphicData uri="http://schemas.openxmlformats.org/drawingml/2006/table">
            <a:tbl>
              <a:tblPr>
                <a:solidFill>
                  <a:schemeClr val="accent2">
                    <a:lumMod val="50000"/>
                  </a:schemeClr>
                </a:solidFill>
              </a:tblPr>
              <a:tblGrid>
                <a:gridCol w="457201"/>
                <a:gridCol w="874440"/>
                <a:gridCol w="1080120"/>
                <a:gridCol w="1296144"/>
                <a:gridCol w="1152128"/>
                <a:gridCol w="1152128"/>
                <a:gridCol w="1152128"/>
                <a:gridCol w="988567"/>
                <a:gridCol w="991145"/>
              </a:tblGrid>
              <a:tr h="223453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No</a:t>
                      </a:r>
                      <a:endParaRPr lang="id-ID" sz="1400" dirty="0">
                        <a:solidFill>
                          <a:schemeClr val="tx1"/>
                        </a:solidFill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3199" marR="631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KRITE</a:t>
                      </a:r>
                      <a:r>
                        <a:rPr lang="id-ID" sz="1400" b="1" dirty="0" smtClean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-</a:t>
                      </a:r>
                      <a:r>
                        <a:rPr lang="en-GB" sz="1400" b="1" dirty="0" smtClean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RIA</a:t>
                      </a:r>
                      <a:endParaRPr lang="id-ID" sz="1400" dirty="0">
                        <a:solidFill>
                          <a:schemeClr val="tx1"/>
                        </a:solidFill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3199" marR="631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BIDANG KEGIATAN</a:t>
                      </a:r>
                      <a:endParaRPr lang="id-ID" sz="1400" dirty="0">
                        <a:solidFill>
                          <a:schemeClr val="tx1"/>
                        </a:solidFill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3199" marR="631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287553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PKMP *)</a:t>
                      </a:r>
                      <a:endParaRPr lang="id-ID" sz="1400" dirty="0">
                        <a:solidFill>
                          <a:schemeClr val="tx1"/>
                        </a:solidFill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3199" marR="631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PKMT*)</a:t>
                      </a:r>
                      <a:endParaRPr lang="id-ID" sz="1400">
                        <a:solidFill>
                          <a:schemeClr val="tx1"/>
                        </a:solidFill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3199" marR="631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PKMK*)</a:t>
                      </a:r>
                      <a:endParaRPr lang="id-ID" sz="1400">
                        <a:solidFill>
                          <a:schemeClr val="tx1"/>
                        </a:solidFill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3199" marR="631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PKMM*)</a:t>
                      </a:r>
                      <a:endParaRPr lang="id-ID" sz="1400" dirty="0">
                        <a:solidFill>
                          <a:schemeClr val="tx1"/>
                        </a:solidFill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3199" marR="631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PKMKC*)</a:t>
                      </a:r>
                      <a:endParaRPr lang="id-ID" sz="1400">
                        <a:solidFill>
                          <a:schemeClr val="tx1"/>
                        </a:solidFill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3199" marR="631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PKM-AI</a:t>
                      </a:r>
                      <a:endParaRPr lang="id-ID" sz="1400">
                        <a:solidFill>
                          <a:schemeClr val="tx1"/>
                        </a:solidFill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3199" marR="631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PKM-GT*)</a:t>
                      </a:r>
                      <a:endParaRPr lang="id-ID" sz="1400">
                        <a:solidFill>
                          <a:schemeClr val="tx1"/>
                        </a:solidFill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3199" marR="631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502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1 </a:t>
                      </a:r>
                      <a:endParaRPr lang="id-ID" sz="1400" dirty="0">
                        <a:solidFill>
                          <a:schemeClr val="tx1"/>
                        </a:solidFill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3199" marR="631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 err="1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Inti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GB" sz="1400" dirty="0" err="1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Kegiatan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 </a:t>
                      </a:r>
                      <a:endParaRPr lang="id-ID" sz="1400" dirty="0">
                        <a:solidFill>
                          <a:schemeClr val="tx1"/>
                        </a:solidFill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3199" marR="631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 err="1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Karya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GB" sz="1400" dirty="0" err="1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krea­tif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, </a:t>
                      </a:r>
                      <a:r>
                        <a:rPr lang="en-GB" sz="1400" dirty="0" err="1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inovatif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GB" sz="1400" dirty="0" err="1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dalam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GB" sz="1400" dirty="0" err="1" smtClean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penelitian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 </a:t>
                      </a:r>
                      <a:endParaRPr lang="id-ID" sz="1400" dirty="0">
                        <a:solidFill>
                          <a:schemeClr val="tx1"/>
                        </a:solidFill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3199" marR="631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 err="1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Karya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GB" sz="1400" dirty="0" err="1" smtClean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kreatif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, </a:t>
                      </a:r>
                      <a:r>
                        <a:rPr lang="en-GB" sz="1400" dirty="0" err="1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inovatif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GB" sz="1400" dirty="0" err="1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dalam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GB" sz="1400" dirty="0" err="1" smtClean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menciptakan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GB" sz="1400" dirty="0" err="1" smtClean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karya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GB" sz="1400" dirty="0" err="1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teknologi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 </a:t>
                      </a:r>
                      <a:endParaRPr lang="id-ID" sz="1400" dirty="0">
                        <a:solidFill>
                          <a:schemeClr val="tx1"/>
                        </a:solidFill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3199" marR="631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d-ID" sz="1400" dirty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Karya </a:t>
                      </a:r>
                      <a:r>
                        <a:rPr lang="id-ID" sz="1400" dirty="0" smtClean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kreatif</a:t>
                      </a:r>
                      <a:r>
                        <a:rPr lang="id-ID" sz="1400" dirty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, inovatif </a:t>
                      </a:r>
                      <a:r>
                        <a:rPr lang="id-ID" sz="1400" dirty="0" smtClean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dlm</a:t>
                      </a:r>
                      <a:r>
                        <a:rPr lang="id-ID" sz="1400" baseline="0" dirty="0" smtClean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id-ID" sz="1400" dirty="0" smtClean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membuka peluang </a:t>
                      </a:r>
                      <a:r>
                        <a:rPr lang="id-ID" sz="1400" dirty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usaha </a:t>
                      </a:r>
                      <a:endParaRPr lang="id-ID" sz="1400" dirty="0">
                        <a:solidFill>
                          <a:schemeClr val="tx1"/>
                        </a:solidFill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3199" marR="631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d-ID" sz="1400" dirty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Karya </a:t>
                      </a:r>
                      <a:r>
                        <a:rPr lang="id-ID" sz="1400" dirty="0" smtClean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kreatif</a:t>
                      </a:r>
                      <a:r>
                        <a:rPr lang="id-ID" sz="1400" dirty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, inovatif dalam </a:t>
                      </a:r>
                      <a:r>
                        <a:rPr lang="id-ID" sz="1400" dirty="0" smtClean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membantu masyarakat </a:t>
                      </a:r>
                      <a:endParaRPr lang="id-ID" sz="1400" dirty="0">
                        <a:solidFill>
                          <a:schemeClr val="tx1"/>
                        </a:solidFill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3199" marR="631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d-ID" sz="1400" dirty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Karya kreatif, inovatif dalam IPTEKS</a:t>
                      </a:r>
                      <a:endParaRPr lang="id-ID" sz="1400" dirty="0">
                        <a:solidFill>
                          <a:schemeClr val="tx1"/>
                        </a:solidFill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3199" marR="631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d-ID" sz="1400" dirty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Karya </a:t>
                      </a:r>
                      <a:r>
                        <a:rPr lang="id-ID" sz="1400" dirty="0" smtClean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kreatif</a:t>
                      </a:r>
                      <a:r>
                        <a:rPr lang="id-ID" sz="1400" dirty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, dalam penulisan artikel ilmiah </a:t>
                      </a:r>
                      <a:endParaRPr lang="id-ID" sz="1400" dirty="0">
                        <a:solidFill>
                          <a:schemeClr val="tx1"/>
                        </a:solidFill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3199" marR="631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d-ID" sz="1400" dirty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Karya tulis dalam </a:t>
                      </a:r>
                      <a:r>
                        <a:rPr lang="id-ID" sz="1400" dirty="0" smtClean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gagasan</a:t>
                      </a:r>
                      <a:r>
                        <a:rPr lang="id-ID" sz="1400" dirty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/ ide kreatif</a:t>
                      </a:r>
                      <a:endParaRPr lang="id-ID" sz="1400" dirty="0">
                        <a:solidFill>
                          <a:schemeClr val="tx1"/>
                        </a:solidFill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3199" marR="631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626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2 </a:t>
                      </a:r>
                      <a:endParaRPr lang="id-ID" sz="1400">
                        <a:solidFill>
                          <a:schemeClr val="tx1"/>
                        </a:solidFill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3199" marR="631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 err="1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Materi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GB" sz="1400" dirty="0" err="1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kegiatan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 </a:t>
                      </a:r>
                      <a:endParaRPr lang="id-ID" sz="1400" dirty="0">
                        <a:solidFill>
                          <a:schemeClr val="tx1"/>
                        </a:solidFill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3199" marR="631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d-ID" sz="1400" dirty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Sesuai </a:t>
                      </a:r>
                      <a:r>
                        <a:rPr lang="id-ID" sz="1400" dirty="0" smtClean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bidang ilmu</a:t>
                      </a:r>
                      <a:r>
                        <a:rPr lang="id-ID" sz="1400" dirty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, lintas bidang </a:t>
                      </a:r>
                      <a:r>
                        <a:rPr lang="id-ID" sz="1400" dirty="0" smtClean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dianjurkan </a:t>
                      </a:r>
                      <a:endParaRPr lang="id-ID" sz="1400" dirty="0">
                        <a:solidFill>
                          <a:schemeClr val="tx1"/>
                        </a:solidFill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3199" marR="631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d-ID" sz="1400" dirty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Sesuai </a:t>
                      </a:r>
                      <a:r>
                        <a:rPr lang="id-ID" sz="1400" dirty="0" smtClean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bidang </a:t>
                      </a:r>
                      <a:r>
                        <a:rPr lang="id-ID" sz="1400" dirty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ilmu, lintas bidang dianjurkan </a:t>
                      </a:r>
                      <a:endParaRPr lang="id-ID" sz="1400" dirty="0">
                        <a:solidFill>
                          <a:schemeClr val="tx1"/>
                        </a:solidFill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3199" marR="631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d-ID" sz="1400" dirty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Semua </a:t>
                      </a:r>
                      <a:r>
                        <a:rPr lang="id-ID" sz="1400" dirty="0" smtClean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bidang </a:t>
                      </a:r>
                      <a:r>
                        <a:rPr lang="id-ID" sz="1400" dirty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ilmu atau yang relevan </a:t>
                      </a:r>
                      <a:endParaRPr lang="id-ID" sz="1400" dirty="0">
                        <a:solidFill>
                          <a:schemeClr val="tx1"/>
                        </a:solidFill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3199" marR="631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d-ID" sz="1400" dirty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Semua bi­dang ilmu atau yang relevan </a:t>
                      </a:r>
                      <a:endParaRPr lang="id-ID" sz="1400" dirty="0">
                        <a:solidFill>
                          <a:schemeClr val="tx1"/>
                        </a:solidFill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3199" marR="631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d-ID" sz="1400" dirty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Semua </a:t>
                      </a:r>
                      <a:r>
                        <a:rPr lang="id-ID" sz="1400" dirty="0" smtClean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bidang </a:t>
                      </a:r>
                      <a:r>
                        <a:rPr lang="id-ID" sz="1400" dirty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ilmu </a:t>
                      </a:r>
                      <a:r>
                        <a:rPr lang="id-ID" sz="1400" dirty="0" smtClean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/yg </a:t>
                      </a:r>
                      <a:r>
                        <a:rPr lang="id-ID" sz="1400" dirty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relevan </a:t>
                      </a:r>
                      <a:endParaRPr lang="id-ID" sz="1400" dirty="0">
                        <a:solidFill>
                          <a:schemeClr val="tx1"/>
                        </a:solidFill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3199" marR="631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d-ID" sz="1400" dirty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Karya </a:t>
                      </a:r>
                      <a:r>
                        <a:rPr lang="id-ID" sz="1400" dirty="0" smtClean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kelompok </a:t>
                      </a:r>
                      <a:r>
                        <a:rPr lang="id-ID" sz="1400" dirty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yang telah </a:t>
                      </a:r>
                      <a:r>
                        <a:rPr lang="id-ID" sz="1400" dirty="0" smtClean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dilaks</a:t>
                      </a:r>
                      <a:endParaRPr lang="id-ID" sz="1400" dirty="0">
                        <a:solidFill>
                          <a:schemeClr val="tx1"/>
                        </a:solidFill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3199" marR="631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d-ID" sz="1400" dirty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Karya </a:t>
                      </a:r>
                      <a:r>
                        <a:rPr lang="id-ID" sz="1400" dirty="0" smtClean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kelompok </a:t>
                      </a:r>
                      <a:endParaRPr lang="id-ID" sz="1400" dirty="0">
                        <a:solidFill>
                          <a:schemeClr val="tx1"/>
                        </a:solidFill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3199" marR="631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5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3 </a:t>
                      </a:r>
                      <a:endParaRPr lang="id-ID" sz="1400">
                        <a:solidFill>
                          <a:schemeClr val="tx1"/>
                        </a:solidFill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3199" marR="631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Strata </a:t>
                      </a:r>
                      <a:endParaRPr lang="id-ID" sz="1400" dirty="0">
                        <a:solidFill>
                          <a:schemeClr val="tx1"/>
                        </a:solidFill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3199" marR="631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Diploma, S1 </a:t>
                      </a:r>
                      <a:endParaRPr lang="id-ID" sz="1400">
                        <a:solidFill>
                          <a:schemeClr val="tx1"/>
                        </a:solidFill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3199" marR="631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Diploma, S1 </a:t>
                      </a:r>
                      <a:endParaRPr lang="id-ID" sz="1400">
                        <a:solidFill>
                          <a:schemeClr val="tx1"/>
                        </a:solidFill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3199" marR="631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Diploma, S1 </a:t>
                      </a:r>
                      <a:endParaRPr lang="id-ID" sz="1400">
                        <a:solidFill>
                          <a:schemeClr val="tx1"/>
                        </a:solidFill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3199" marR="631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Diploma, S1</a:t>
                      </a:r>
                      <a:endParaRPr lang="id-ID" sz="1400">
                        <a:solidFill>
                          <a:schemeClr val="tx1"/>
                        </a:solidFill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3199" marR="631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Diploma, S1 </a:t>
                      </a:r>
                      <a:endParaRPr lang="id-ID" sz="1400">
                        <a:solidFill>
                          <a:schemeClr val="tx1"/>
                        </a:solidFill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3199" marR="631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Diploma, S1 </a:t>
                      </a:r>
                      <a:endParaRPr lang="id-ID" sz="1400" dirty="0">
                        <a:solidFill>
                          <a:schemeClr val="tx1"/>
                        </a:solidFill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3199" marR="631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Diploma, S1 </a:t>
                      </a:r>
                      <a:endParaRPr lang="id-ID" sz="1400" dirty="0">
                        <a:solidFill>
                          <a:schemeClr val="tx1"/>
                        </a:solidFill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3199" marR="631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5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4 </a:t>
                      </a:r>
                      <a:endParaRPr lang="id-ID" sz="1400">
                        <a:solidFill>
                          <a:schemeClr val="tx1"/>
                        </a:solidFill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3199" marR="631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 err="1" smtClean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Anggota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 </a:t>
                      </a:r>
                      <a:endParaRPr lang="id-ID" sz="1400" dirty="0">
                        <a:solidFill>
                          <a:schemeClr val="tx1"/>
                        </a:solidFill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3199" marR="631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3-5 orang </a:t>
                      </a:r>
                      <a:endParaRPr lang="id-ID" sz="1400">
                        <a:solidFill>
                          <a:schemeClr val="tx1"/>
                        </a:solidFill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3199" marR="631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3-5 orang </a:t>
                      </a:r>
                      <a:endParaRPr lang="id-ID" sz="1400">
                        <a:solidFill>
                          <a:schemeClr val="tx1"/>
                        </a:solidFill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3199" marR="631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3-5 orang </a:t>
                      </a:r>
                      <a:endParaRPr lang="id-ID" sz="1400">
                        <a:solidFill>
                          <a:schemeClr val="tx1"/>
                        </a:solidFill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3199" marR="631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3-5 orang </a:t>
                      </a:r>
                      <a:endParaRPr lang="id-ID" sz="1400">
                        <a:solidFill>
                          <a:schemeClr val="tx1"/>
                        </a:solidFill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3199" marR="631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3-5 orang </a:t>
                      </a:r>
                      <a:endParaRPr lang="id-ID" sz="1400">
                        <a:solidFill>
                          <a:schemeClr val="tx1"/>
                        </a:solidFill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3199" marR="631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3-5 </a:t>
                      </a:r>
                      <a:r>
                        <a:rPr lang="en-GB" sz="1400" dirty="0" err="1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orang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 </a:t>
                      </a:r>
                      <a:endParaRPr lang="id-ID" sz="1400" dirty="0">
                        <a:solidFill>
                          <a:schemeClr val="tx1"/>
                        </a:solidFill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3199" marR="631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3-5 </a:t>
                      </a:r>
                      <a:r>
                        <a:rPr lang="en-GB" sz="1400" dirty="0" err="1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orang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 </a:t>
                      </a:r>
                      <a:endParaRPr lang="id-ID" sz="1400" dirty="0">
                        <a:solidFill>
                          <a:schemeClr val="tx1"/>
                        </a:solidFill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3199" marR="631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13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5 </a:t>
                      </a:r>
                      <a:endParaRPr lang="id-ID" sz="1400">
                        <a:solidFill>
                          <a:schemeClr val="tx1"/>
                        </a:solidFill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3199" marR="631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 err="1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Alokasi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id-ID" sz="1400" dirty="0" smtClean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Dana</a:t>
                      </a:r>
                      <a:endParaRPr lang="id-ID" sz="1400" dirty="0">
                        <a:solidFill>
                          <a:schemeClr val="tx1"/>
                        </a:solidFill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3199" marR="631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 err="1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Biaya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GB" sz="1400" dirty="0" err="1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maks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GB" sz="1400" dirty="0" err="1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Rp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1</a:t>
                      </a:r>
                      <a:r>
                        <a:rPr lang="id-ID" sz="1400" dirty="0" smtClean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2,5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  j</a:t>
                      </a:r>
                      <a:r>
                        <a:rPr lang="id-ID" sz="1400" dirty="0" smtClean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t</a:t>
                      </a:r>
                      <a:endParaRPr lang="id-ID" sz="1400" dirty="0">
                        <a:solidFill>
                          <a:schemeClr val="tx1"/>
                        </a:solidFill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3199" marR="631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 err="1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Biaya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GB" sz="1400" dirty="0" err="1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maks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GB" sz="1400" dirty="0" err="1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Rp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1</a:t>
                      </a:r>
                      <a:r>
                        <a:rPr lang="id-ID" sz="1400" dirty="0" smtClean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2,5</a:t>
                      </a:r>
                      <a:r>
                        <a:rPr lang="id-ID" sz="1400" baseline="0" dirty="0" smtClean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 jt</a:t>
                      </a:r>
                      <a:endParaRPr lang="id-ID" sz="1400" dirty="0">
                        <a:solidFill>
                          <a:schemeClr val="tx1"/>
                        </a:solidFill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3199" marR="631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 err="1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Biaya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GB" sz="1400" dirty="0" err="1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maks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GB" sz="1400" dirty="0" err="1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Rp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1</a:t>
                      </a:r>
                      <a:r>
                        <a:rPr lang="id-ID" sz="1400" dirty="0" smtClean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2,5</a:t>
                      </a:r>
                      <a:r>
                        <a:rPr lang="id-ID" sz="1400" baseline="0" dirty="0" smtClean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 jt</a:t>
                      </a:r>
                      <a:endParaRPr lang="id-ID" sz="1400" dirty="0">
                        <a:solidFill>
                          <a:schemeClr val="tx1"/>
                        </a:solidFill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3199" marR="631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 err="1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Biaya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GB" sz="1400" dirty="0" err="1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maks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GB" sz="1400" dirty="0" err="1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Rp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1</a:t>
                      </a:r>
                      <a:r>
                        <a:rPr lang="id-ID" sz="1400" dirty="0" smtClean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2,5</a:t>
                      </a:r>
                      <a:r>
                        <a:rPr lang="id-ID" sz="1400" baseline="0" dirty="0" smtClean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 jt</a:t>
                      </a:r>
                      <a:endParaRPr lang="id-ID" sz="1400" dirty="0">
                        <a:solidFill>
                          <a:schemeClr val="tx1"/>
                        </a:solidFill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3199" marR="631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 err="1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Biaya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GB" sz="1400" dirty="0" err="1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maks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GB" sz="1400" dirty="0" err="1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Rp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1</a:t>
                      </a:r>
                      <a:r>
                        <a:rPr lang="id-ID" sz="1400" dirty="0" smtClean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2,5</a:t>
                      </a:r>
                      <a:r>
                        <a:rPr lang="id-ID" sz="1400" baseline="0" dirty="0" smtClean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 jt</a:t>
                      </a:r>
                      <a:endParaRPr lang="id-ID" sz="1400" dirty="0">
                        <a:solidFill>
                          <a:schemeClr val="tx1"/>
                        </a:solidFill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3199" marR="631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 err="1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Insentif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GB" sz="1400" dirty="0" err="1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Rp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 3 </a:t>
                      </a:r>
                      <a:r>
                        <a:rPr lang="en-GB" sz="1400" dirty="0" err="1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juta</a:t>
                      </a:r>
                      <a:endParaRPr lang="id-ID" sz="1400" dirty="0">
                        <a:solidFill>
                          <a:schemeClr val="tx1"/>
                        </a:solidFill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3199" marR="631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 err="1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Insentif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GB" sz="1400" dirty="0" err="1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Rp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 3 </a:t>
                      </a:r>
                      <a:r>
                        <a:rPr lang="en-GB" sz="1400" dirty="0" err="1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juta</a:t>
                      </a:r>
                      <a:endParaRPr lang="id-ID" sz="1400" dirty="0">
                        <a:solidFill>
                          <a:schemeClr val="tx1"/>
                        </a:solidFill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3199" marR="631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5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6 </a:t>
                      </a:r>
                      <a:endParaRPr lang="id-ID" sz="1400">
                        <a:solidFill>
                          <a:schemeClr val="tx1"/>
                        </a:solidFill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3199" marR="631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Laporan Akhir </a:t>
                      </a:r>
                      <a:endParaRPr lang="id-ID" sz="1400">
                        <a:solidFill>
                          <a:schemeClr val="tx1"/>
                        </a:solidFill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3199" marR="631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Hasil Kerja </a:t>
                      </a:r>
                      <a:endParaRPr lang="id-ID" sz="1400">
                        <a:solidFill>
                          <a:schemeClr val="tx1"/>
                        </a:solidFill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3199" marR="631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Hasil Kerja  </a:t>
                      </a:r>
                      <a:endParaRPr lang="id-ID" sz="1400">
                        <a:solidFill>
                          <a:schemeClr val="tx1"/>
                        </a:solidFill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3199" marR="631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Hasil Kerja </a:t>
                      </a:r>
                      <a:endParaRPr lang="id-ID" sz="1400">
                        <a:solidFill>
                          <a:schemeClr val="tx1"/>
                        </a:solidFill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3199" marR="631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Hasil Kerja </a:t>
                      </a:r>
                      <a:endParaRPr lang="id-ID" sz="1400">
                        <a:solidFill>
                          <a:schemeClr val="tx1"/>
                        </a:solidFill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3199" marR="631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Hasil Kerja </a:t>
                      </a:r>
                      <a:endParaRPr lang="id-ID" sz="1400">
                        <a:solidFill>
                          <a:schemeClr val="tx1"/>
                        </a:solidFill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3199" marR="631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 err="1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Artikel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 </a:t>
                      </a:r>
                      <a:endParaRPr lang="id-ID" sz="1400" dirty="0">
                        <a:solidFill>
                          <a:schemeClr val="tx1"/>
                        </a:solidFill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3199" marR="631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 err="1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Artikel</a:t>
                      </a:r>
                      <a:endParaRPr lang="id-ID" sz="1400" dirty="0">
                        <a:solidFill>
                          <a:schemeClr val="tx1"/>
                        </a:solidFill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3199" marR="631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26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7 </a:t>
                      </a:r>
                      <a:endParaRPr lang="id-ID" sz="1400">
                        <a:solidFill>
                          <a:schemeClr val="tx1"/>
                        </a:solidFill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3199" marR="631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Luaran </a:t>
                      </a:r>
                      <a:endParaRPr lang="id-ID" sz="1400">
                        <a:solidFill>
                          <a:schemeClr val="tx1"/>
                        </a:solidFill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3199" marR="631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Artikel, paten </a:t>
                      </a:r>
                      <a:endParaRPr lang="id-ID" sz="1400">
                        <a:solidFill>
                          <a:schemeClr val="tx1"/>
                        </a:solidFill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3199" marR="631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400" dirty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Paten, </a:t>
                      </a:r>
                      <a:r>
                        <a:rPr lang="fi-FI" sz="1400" dirty="0" smtClean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model </a:t>
                      </a:r>
                      <a:r>
                        <a:rPr lang="fi-FI" sz="1400" dirty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desain, piranti </a:t>
                      </a:r>
                      <a:r>
                        <a:rPr lang="fi-FI" sz="1400" dirty="0" smtClean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lunak</a:t>
                      </a:r>
                      <a:r>
                        <a:rPr lang="fi-FI" sz="1400" dirty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, jasa dan artikel</a:t>
                      </a:r>
                      <a:endParaRPr lang="id-ID" sz="1400" dirty="0">
                        <a:solidFill>
                          <a:schemeClr val="tx1"/>
                        </a:solidFill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3199" marR="631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 err="1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Barang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GB" sz="1400" dirty="0" err="1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dan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GB" sz="1400" dirty="0" err="1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jasa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GB" sz="1400" dirty="0" err="1" smtClean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komersial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  </a:t>
                      </a:r>
                      <a:r>
                        <a:rPr lang="en-GB" sz="1400" dirty="0" err="1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dan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GB" sz="1400" dirty="0" err="1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artikel</a:t>
                      </a:r>
                      <a:endParaRPr lang="id-ID" sz="1400" dirty="0">
                        <a:solidFill>
                          <a:schemeClr val="tx1"/>
                        </a:solidFill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3199" marR="631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Jasa, desain, barang dan artikel</a:t>
                      </a:r>
                      <a:endParaRPr lang="id-ID" sz="1400">
                        <a:solidFill>
                          <a:schemeClr val="tx1"/>
                        </a:solidFill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3199" marR="631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 err="1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Sistem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, </a:t>
                      </a:r>
                      <a:r>
                        <a:rPr lang="en-GB" sz="1400" dirty="0" err="1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desain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, </a:t>
                      </a:r>
                      <a:r>
                        <a:rPr lang="en-GB" sz="1400" dirty="0" err="1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barang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, </a:t>
                      </a:r>
                      <a:r>
                        <a:rPr lang="en-GB" sz="1400" dirty="0" err="1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prototipe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GB" sz="1400" dirty="0" err="1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dan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GB" sz="1400" dirty="0" err="1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artikel</a:t>
                      </a:r>
                      <a:endParaRPr lang="id-ID" sz="1400" dirty="0">
                        <a:solidFill>
                          <a:schemeClr val="tx1"/>
                        </a:solidFill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3199" marR="631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Artikel Ilmiah </a:t>
                      </a:r>
                      <a:endParaRPr lang="id-ID" sz="1400">
                        <a:solidFill>
                          <a:schemeClr val="tx1"/>
                        </a:solidFill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3199" marR="631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 err="1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Gagasan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GB" sz="1400" dirty="0" err="1" smtClean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kreatif</a:t>
                      </a:r>
                      <a:r>
                        <a:rPr lang="id-ID" sz="1400" baseline="0" dirty="0" smtClean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GB" sz="1400" dirty="0" err="1" smtClean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tertulis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id-ID" sz="1400" dirty="0" smtClean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 &amp;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GB" sz="1400" dirty="0" err="1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artikel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latin typeface="Tahoma"/>
                          <a:ea typeface="MS Mincho"/>
                          <a:cs typeface="Times New Roman"/>
                        </a:rPr>
                        <a:t>.</a:t>
                      </a:r>
                      <a:endParaRPr lang="id-ID" sz="1400" dirty="0">
                        <a:solidFill>
                          <a:schemeClr val="tx1"/>
                        </a:solidFill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3199" marR="631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5C1B96-32ED-4DEB-BB5F-4BCB8B82B9AF}" type="slidenum">
              <a:rPr lang="id-ID" smtClean="0"/>
              <a:pPr>
                <a:defRPr/>
              </a:pPr>
              <a:t>4</a:t>
            </a:fld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AE2AC6CB-BEA0-4287-8048-20216C8360CB}" type="datetime2">
              <a:rPr lang="en-US"/>
              <a:pPr>
                <a:defRPr/>
              </a:pPr>
              <a:t>Monday, September 08, 2014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ffectLst/>
              </a:rPr>
              <a:t>Rambu-Rambu PKMK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smtClean="0">
                <a:effectLst/>
              </a:rPr>
              <a:t>Semua bidang Ilmu, atau bidang yang relevan</a:t>
            </a:r>
          </a:p>
          <a:p>
            <a:r>
              <a:rPr lang="en-US" sz="2400" smtClean="0">
                <a:effectLst/>
              </a:rPr>
              <a:t>Kegiatan dilaksanakan oleh TIM PKM</a:t>
            </a:r>
          </a:p>
          <a:p>
            <a:r>
              <a:rPr lang="en-US" sz="2400" smtClean="0">
                <a:effectLst/>
              </a:rPr>
              <a:t>Tidak ada Tinjauan Pustaka, sebagai gantinya: Gambaran Umum Rencana Usaha</a:t>
            </a:r>
          </a:p>
          <a:p>
            <a:r>
              <a:rPr lang="en-US" sz="2400" smtClean="0">
                <a:effectLst/>
              </a:rPr>
              <a:t>Tidak ada kegiatan penelitian, yang ada hanya proses produksi, kemasan, marketing, dsb</a:t>
            </a:r>
          </a:p>
          <a:p>
            <a:r>
              <a:rPr lang="en-US" sz="2400" smtClean="0">
                <a:effectLst/>
              </a:rPr>
              <a:t>Tidak ada Metode Penelitian, yang ada hanya Metode Pelaksanaan Program</a:t>
            </a:r>
          </a:p>
          <a:p>
            <a:r>
              <a:rPr lang="en-US" sz="2400" smtClean="0">
                <a:effectLst/>
              </a:rPr>
              <a:t>Boleh KERJASAMA DENGAN MITRA, misalnya untuk marketing</a:t>
            </a:r>
          </a:p>
          <a:p>
            <a:endParaRPr lang="en-US" sz="2400" smtClean="0">
              <a:effectLst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E2016E78-FCC8-4E78-85BF-3164C766206C}" type="datetime2">
              <a:rPr lang="en-US"/>
              <a:pPr>
                <a:defRPr/>
              </a:pPr>
              <a:t>Monday, September 08, 2014</a:t>
            </a:fld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70C1CF-197E-46D0-A5F4-86192877CB36}" type="slidenum">
              <a:rPr lang="id-ID" smtClean="0"/>
              <a:pPr>
                <a:defRPr/>
              </a:pPr>
              <a:t>40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d-ID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ffectLst/>
              </a:rPr>
              <a:t>Rambu-Rambu PKMM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smtClean="0">
                <a:effectLst/>
              </a:rPr>
              <a:t>Semua bidang Ilmu, atau bidang yang relevan</a:t>
            </a:r>
          </a:p>
          <a:p>
            <a:r>
              <a:rPr lang="en-US" sz="2400" smtClean="0">
                <a:effectLst/>
              </a:rPr>
              <a:t>TIM PKM berperan sebagai fasilitator</a:t>
            </a:r>
          </a:p>
          <a:p>
            <a:r>
              <a:rPr lang="en-US" sz="2400" smtClean="0">
                <a:effectLst/>
              </a:rPr>
              <a:t>Tidak ada Tinjauan Pustaka, sebagai gantinya: Gambaran Umum Masyarakat Sasaran</a:t>
            </a:r>
          </a:p>
          <a:p>
            <a:r>
              <a:rPr lang="en-US" sz="2400" smtClean="0">
                <a:effectLst/>
              </a:rPr>
              <a:t>Tidak ada kegiatan penelitian, yang ada hanya kegiatan pengabdian, misalnya pelatihan, pendampingan, pengentasan kemiskinan, pelestarian lingkungan, dsb</a:t>
            </a:r>
          </a:p>
          <a:p>
            <a:r>
              <a:rPr lang="en-US" sz="2400" smtClean="0">
                <a:effectLst/>
              </a:rPr>
              <a:t>Tidak ada Metode Penelitian, yang ada hanya Metode Pelaksanaan Program</a:t>
            </a:r>
          </a:p>
          <a:p>
            <a:r>
              <a:rPr lang="en-US" sz="2400" smtClean="0">
                <a:effectLst/>
              </a:rPr>
              <a:t>HARUS KERJASAMA DENGAN Masyarakat Sasaran, dengan melampirkan Surat Pernyataan bermeterai Rp. 6.000,-</a:t>
            </a:r>
          </a:p>
          <a:p>
            <a:endParaRPr lang="en-US" sz="2400" smtClean="0">
              <a:effectLst/>
            </a:endParaRPr>
          </a:p>
          <a:p>
            <a:endParaRPr lang="en-US" smtClean="0">
              <a:effectLst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43CBF04B-6249-42D1-BAA8-C472F8218D40}" type="datetime2">
              <a:rPr lang="en-US"/>
              <a:pPr>
                <a:defRPr/>
              </a:pPr>
              <a:t>Monday, September 08, 2014</a:t>
            </a:fld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CF5F56-CCE1-431E-8F28-0B3B328CD235}" type="slidenum">
              <a:rPr lang="id-ID" smtClean="0"/>
              <a:pPr>
                <a:defRPr/>
              </a:pPr>
              <a:t>41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d-ID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ffectLst/>
              </a:rPr>
              <a:t>Rambu-Rambu PKM</a:t>
            </a:r>
            <a:r>
              <a:rPr lang="id-ID" smtClean="0">
                <a:effectLst/>
              </a:rPr>
              <a:t>KC</a:t>
            </a:r>
            <a:endParaRPr lang="en-US" smtClean="0">
              <a:effectLst/>
            </a:endParaRP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557338"/>
            <a:ext cx="7772400" cy="4572000"/>
          </a:xfrm>
        </p:spPr>
        <p:txBody>
          <a:bodyPr/>
          <a:lstStyle/>
          <a:p>
            <a:pPr>
              <a:defRPr/>
            </a:pPr>
            <a:r>
              <a:rPr lang="en-US" sz="2400" dirty="0" err="1" smtClean="0">
                <a:effectLst/>
              </a:rPr>
              <a:t>Sesuai</a:t>
            </a:r>
            <a:r>
              <a:rPr lang="en-US" sz="2400" dirty="0" smtClean="0">
                <a:effectLst/>
              </a:rPr>
              <a:t> </a:t>
            </a:r>
            <a:r>
              <a:rPr lang="en-US" sz="2400" dirty="0" err="1" smtClean="0">
                <a:effectLst/>
              </a:rPr>
              <a:t>dengan</a:t>
            </a:r>
            <a:r>
              <a:rPr lang="en-US" sz="2400" dirty="0" smtClean="0">
                <a:effectLst/>
              </a:rPr>
              <a:t> </a:t>
            </a:r>
            <a:r>
              <a:rPr lang="en-US" sz="2400" dirty="0" err="1" smtClean="0">
                <a:effectLst/>
              </a:rPr>
              <a:t>bidang</a:t>
            </a:r>
            <a:r>
              <a:rPr lang="en-US" sz="2400" dirty="0" smtClean="0">
                <a:effectLst/>
              </a:rPr>
              <a:t> </a:t>
            </a:r>
            <a:r>
              <a:rPr lang="en-US" sz="2400" dirty="0" err="1" smtClean="0">
                <a:effectLst/>
              </a:rPr>
              <a:t>Ilmu</a:t>
            </a:r>
            <a:r>
              <a:rPr lang="en-US" sz="2400" dirty="0" smtClean="0">
                <a:effectLst/>
              </a:rPr>
              <a:t>, </a:t>
            </a:r>
            <a:r>
              <a:rPr lang="en-US" sz="2400" dirty="0" err="1" smtClean="0">
                <a:effectLst/>
              </a:rPr>
              <a:t>lintas</a:t>
            </a:r>
            <a:r>
              <a:rPr lang="en-US" sz="2400" dirty="0" smtClean="0">
                <a:effectLst/>
              </a:rPr>
              <a:t> </a:t>
            </a:r>
            <a:r>
              <a:rPr lang="en-US" sz="2400" dirty="0" err="1" smtClean="0">
                <a:effectLst/>
              </a:rPr>
              <a:t>bidang</a:t>
            </a:r>
            <a:r>
              <a:rPr lang="en-US" sz="2400" dirty="0" smtClean="0">
                <a:effectLst/>
              </a:rPr>
              <a:t> </a:t>
            </a:r>
            <a:r>
              <a:rPr lang="en-US" sz="2400" dirty="0" err="1" smtClean="0">
                <a:effectLst/>
              </a:rPr>
              <a:t>dianjurkan</a:t>
            </a:r>
            <a:endParaRPr lang="en-US" sz="2400" dirty="0" smtClean="0">
              <a:effectLst/>
            </a:endParaRPr>
          </a:p>
          <a:p>
            <a:pPr>
              <a:defRPr/>
            </a:pPr>
            <a:r>
              <a:rPr lang="en-US" sz="2400" dirty="0" err="1" smtClean="0">
                <a:effectLst/>
              </a:rPr>
              <a:t>Ada</a:t>
            </a:r>
            <a:r>
              <a:rPr lang="en-US" sz="2400" dirty="0" smtClean="0">
                <a:effectLst/>
              </a:rPr>
              <a:t> </a:t>
            </a:r>
            <a:r>
              <a:rPr lang="en-US" sz="2400" dirty="0" err="1" smtClean="0">
                <a:effectLst/>
              </a:rPr>
              <a:t>Tinjauan</a:t>
            </a:r>
            <a:r>
              <a:rPr lang="en-US" sz="2400" dirty="0" smtClean="0">
                <a:effectLst/>
              </a:rPr>
              <a:t> </a:t>
            </a:r>
            <a:r>
              <a:rPr lang="en-US" sz="2400" dirty="0" err="1" smtClean="0">
                <a:effectLst/>
              </a:rPr>
              <a:t>Pustaka</a:t>
            </a:r>
            <a:r>
              <a:rPr lang="en-US" sz="2400" dirty="0" smtClean="0">
                <a:effectLst/>
              </a:rPr>
              <a:t>. </a:t>
            </a:r>
            <a:r>
              <a:rPr lang="en-US" sz="2400" dirty="0" err="1" smtClean="0">
                <a:effectLst/>
              </a:rPr>
              <a:t>Utamakan</a:t>
            </a:r>
            <a:r>
              <a:rPr lang="en-US" sz="2400" dirty="0" smtClean="0">
                <a:effectLst/>
              </a:rPr>
              <a:t> </a:t>
            </a:r>
            <a:r>
              <a:rPr lang="en-US" sz="2400" dirty="0" err="1" smtClean="0">
                <a:effectLst/>
              </a:rPr>
              <a:t>sumbernya</a:t>
            </a:r>
            <a:r>
              <a:rPr lang="en-US" sz="2400" dirty="0" smtClean="0">
                <a:effectLst/>
              </a:rPr>
              <a:t> </a:t>
            </a:r>
            <a:r>
              <a:rPr lang="en-US" sz="2400" dirty="0" err="1" smtClean="0">
                <a:effectLst/>
              </a:rPr>
              <a:t>dari</a:t>
            </a:r>
            <a:r>
              <a:rPr lang="en-US" sz="2400" dirty="0" smtClean="0">
                <a:effectLst/>
              </a:rPr>
              <a:t> </a:t>
            </a:r>
            <a:r>
              <a:rPr lang="en-US" sz="2400" dirty="0" err="1" smtClean="0">
                <a:effectLst/>
              </a:rPr>
              <a:t>jurnal</a:t>
            </a:r>
            <a:r>
              <a:rPr lang="en-US" sz="2400" dirty="0" smtClean="0">
                <a:effectLst/>
              </a:rPr>
              <a:t>. </a:t>
            </a:r>
          </a:p>
          <a:p>
            <a:pPr>
              <a:defRPr/>
            </a:pPr>
            <a:r>
              <a:rPr lang="en-US" sz="2400" dirty="0" err="1" smtClean="0">
                <a:effectLst/>
              </a:rPr>
              <a:t>Tidak</a:t>
            </a:r>
            <a:r>
              <a:rPr lang="en-US" sz="2400" dirty="0" smtClean="0">
                <a:effectLst/>
              </a:rPr>
              <a:t> </a:t>
            </a:r>
            <a:r>
              <a:rPr lang="en-US" sz="2400" dirty="0" err="1" smtClean="0">
                <a:effectLst/>
              </a:rPr>
              <a:t>ada</a:t>
            </a:r>
            <a:r>
              <a:rPr lang="en-US" sz="2400" dirty="0" smtClean="0">
                <a:effectLst/>
              </a:rPr>
              <a:t> </a:t>
            </a:r>
            <a:r>
              <a:rPr lang="en-US" sz="2400" dirty="0" err="1" smtClean="0">
                <a:effectLst/>
              </a:rPr>
              <a:t>kegiatan</a:t>
            </a:r>
            <a:r>
              <a:rPr lang="en-US" sz="2400" dirty="0" smtClean="0">
                <a:effectLst/>
              </a:rPr>
              <a:t> </a:t>
            </a:r>
            <a:r>
              <a:rPr lang="en-US" sz="2400" dirty="0" err="1" smtClean="0">
                <a:effectLst/>
              </a:rPr>
              <a:t>penelitian</a:t>
            </a:r>
            <a:r>
              <a:rPr lang="en-US" sz="2400" dirty="0" smtClean="0">
                <a:effectLst/>
              </a:rPr>
              <a:t>, yang </a:t>
            </a:r>
            <a:r>
              <a:rPr lang="en-US" sz="2400" dirty="0" err="1" smtClean="0">
                <a:effectLst/>
              </a:rPr>
              <a:t>ada</a:t>
            </a:r>
            <a:r>
              <a:rPr lang="en-US" sz="2400" dirty="0" smtClean="0">
                <a:effectLst/>
              </a:rPr>
              <a:t> </a:t>
            </a:r>
            <a:r>
              <a:rPr lang="en-US" sz="2400" dirty="0" err="1" smtClean="0">
                <a:effectLst/>
              </a:rPr>
              <a:t>hanya</a:t>
            </a:r>
            <a:r>
              <a:rPr lang="en-US" sz="2400" dirty="0" smtClean="0">
                <a:effectLst/>
              </a:rPr>
              <a:t> </a:t>
            </a:r>
            <a:r>
              <a:rPr lang="en-US" sz="2400" dirty="0" err="1" smtClean="0">
                <a:effectLst/>
              </a:rPr>
              <a:t>uji</a:t>
            </a:r>
            <a:r>
              <a:rPr lang="en-US" sz="2400" dirty="0" smtClean="0">
                <a:effectLst/>
              </a:rPr>
              <a:t> </a:t>
            </a:r>
            <a:r>
              <a:rPr lang="en-US" sz="2400" dirty="0" err="1" smtClean="0">
                <a:effectLst/>
              </a:rPr>
              <a:t>coba</a:t>
            </a:r>
            <a:r>
              <a:rPr lang="en-US" sz="2400" dirty="0" smtClean="0">
                <a:effectLst/>
              </a:rPr>
              <a:t>/setting </a:t>
            </a:r>
            <a:r>
              <a:rPr lang="en-US" sz="2400" dirty="0" err="1" smtClean="0">
                <a:effectLst/>
              </a:rPr>
              <a:t>alat</a:t>
            </a:r>
            <a:r>
              <a:rPr lang="en-US" sz="2400" dirty="0" smtClean="0">
                <a:effectLst/>
              </a:rPr>
              <a:t>, </a:t>
            </a:r>
            <a:r>
              <a:rPr lang="en-US" sz="2400" dirty="0" err="1" smtClean="0">
                <a:effectLst/>
              </a:rPr>
              <a:t>kalibrasi</a:t>
            </a:r>
            <a:r>
              <a:rPr lang="en-US" sz="2400" dirty="0" smtClean="0">
                <a:effectLst/>
              </a:rPr>
              <a:t> </a:t>
            </a:r>
            <a:r>
              <a:rPr lang="en-US" sz="2400" dirty="0" err="1" smtClean="0">
                <a:effectLst/>
              </a:rPr>
              <a:t>dsb</a:t>
            </a:r>
            <a:r>
              <a:rPr lang="en-US" sz="2400" dirty="0" smtClean="0">
                <a:effectLst/>
              </a:rPr>
              <a:t>.</a:t>
            </a:r>
          </a:p>
          <a:p>
            <a:pPr>
              <a:defRPr/>
            </a:pPr>
            <a:r>
              <a:rPr lang="en-US" sz="2400" dirty="0" err="1" smtClean="0">
                <a:effectLst/>
              </a:rPr>
              <a:t>Tidak</a:t>
            </a:r>
            <a:r>
              <a:rPr lang="en-US" sz="2400" dirty="0" smtClean="0">
                <a:effectLst/>
              </a:rPr>
              <a:t> </a:t>
            </a:r>
            <a:r>
              <a:rPr lang="en-US" sz="2400" dirty="0" err="1" smtClean="0">
                <a:effectLst/>
              </a:rPr>
              <a:t>ada</a:t>
            </a:r>
            <a:r>
              <a:rPr lang="en-US" sz="2400" dirty="0" smtClean="0">
                <a:effectLst/>
              </a:rPr>
              <a:t> </a:t>
            </a:r>
            <a:r>
              <a:rPr lang="en-US" sz="2400" dirty="0" err="1" smtClean="0">
                <a:effectLst/>
              </a:rPr>
              <a:t>Metode</a:t>
            </a:r>
            <a:r>
              <a:rPr lang="en-US" sz="2400" dirty="0" smtClean="0">
                <a:effectLst/>
              </a:rPr>
              <a:t> </a:t>
            </a:r>
            <a:r>
              <a:rPr lang="en-US" sz="2400" dirty="0" err="1" smtClean="0">
                <a:effectLst/>
              </a:rPr>
              <a:t>Penelitian</a:t>
            </a:r>
            <a:r>
              <a:rPr lang="en-US" sz="2400" dirty="0" smtClean="0">
                <a:effectLst/>
              </a:rPr>
              <a:t>, yang </a:t>
            </a:r>
            <a:r>
              <a:rPr lang="en-US" sz="2400" dirty="0" err="1" smtClean="0">
                <a:effectLst/>
              </a:rPr>
              <a:t>ada</a:t>
            </a:r>
            <a:r>
              <a:rPr lang="en-US" sz="2400" dirty="0" smtClean="0">
                <a:effectLst/>
              </a:rPr>
              <a:t> </a:t>
            </a:r>
            <a:r>
              <a:rPr lang="en-US" sz="2400" dirty="0" err="1" smtClean="0">
                <a:effectLst/>
              </a:rPr>
              <a:t>hanya</a:t>
            </a:r>
            <a:r>
              <a:rPr lang="en-US" sz="2400" dirty="0" smtClean="0">
                <a:effectLst/>
              </a:rPr>
              <a:t> </a:t>
            </a:r>
            <a:r>
              <a:rPr lang="en-US" sz="2400" dirty="0" err="1" smtClean="0">
                <a:effectLst/>
              </a:rPr>
              <a:t>Metode</a:t>
            </a:r>
            <a:r>
              <a:rPr lang="en-US" sz="2400" dirty="0" smtClean="0">
                <a:effectLst/>
              </a:rPr>
              <a:t> </a:t>
            </a:r>
            <a:r>
              <a:rPr lang="en-US" sz="2400" dirty="0" err="1" smtClean="0">
                <a:effectLst/>
              </a:rPr>
              <a:t>Pelaksanaan</a:t>
            </a:r>
            <a:r>
              <a:rPr lang="en-US" sz="2400" dirty="0" smtClean="0">
                <a:effectLst/>
              </a:rPr>
              <a:t> Program</a:t>
            </a:r>
          </a:p>
          <a:p>
            <a:pPr>
              <a:defRPr/>
            </a:pPr>
            <a:r>
              <a:rPr lang="en-US" sz="2400" dirty="0" err="1" smtClean="0">
                <a:effectLst/>
              </a:rPr>
              <a:t>Ada</a:t>
            </a:r>
            <a:r>
              <a:rPr lang="en-US" sz="2400" dirty="0" smtClean="0">
                <a:effectLst/>
              </a:rPr>
              <a:t> </a:t>
            </a:r>
            <a:r>
              <a:rPr lang="en-US" sz="2400" dirty="0" err="1" smtClean="0">
                <a:effectLst/>
              </a:rPr>
              <a:t>daftar</a:t>
            </a:r>
            <a:r>
              <a:rPr lang="en-US" sz="2400" dirty="0" smtClean="0">
                <a:effectLst/>
              </a:rPr>
              <a:t> </a:t>
            </a:r>
            <a:r>
              <a:rPr lang="en-US" sz="2400" dirty="0" err="1" smtClean="0">
                <a:effectLst/>
              </a:rPr>
              <a:t>pustaka</a:t>
            </a:r>
            <a:r>
              <a:rPr lang="en-US" sz="2400" dirty="0" smtClean="0">
                <a:effectLst/>
              </a:rPr>
              <a:t>, </a:t>
            </a:r>
            <a:r>
              <a:rPr lang="en-US" sz="2400" dirty="0" err="1" smtClean="0">
                <a:effectLst/>
              </a:rPr>
              <a:t>pustaka</a:t>
            </a:r>
            <a:r>
              <a:rPr lang="en-US" sz="2400" dirty="0" smtClean="0">
                <a:effectLst/>
              </a:rPr>
              <a:t> yang </a:t>
            </a:r>
            <a:r>
              <a:rPr lang="en-US" sz="2400" dirty="0" err="1" smtClean="0">
                <a:effectLst/>
              </a:rPr>
              <a:t>diacu</a:t>
            </a:r>
            <a:r>
              <a:rPr lang="en-US" sz="2400" dirty="0" smtClean="0">
                <a:effectLst/>
              </a:rPr>
              <a:t> </a:t>
            </a:r>
            <a:r>
              <a:rPr lang="en-US" sz="2400" dirty="0" err="1" smtClean="0">
                <a:effectLst/>
              </a:rPr>
              <a:t>dalam</a:t>
            </a:r>
            <a:r>
              <a:rPr lang="en-US" sz="2400" dirty="0" smtClean="0">
                <a:effectLst/>
              </a:rPr>
              <a:t> </a:t>
            </a:r>
            <a:r>
              <a:rPr lang="en-US" sz="2400" dirty="0" err="1" smtClean="0">
                <a:effectLst/>
              </a:rPr>
              <a:t>naskah</a:t>
            </a:r>
            <a:r>
              <a:rPr lang="en-US" sz="2400" dirty="0" smtClean="0">
                <a:effectLst/>
              </a:rPr>
              <a:t> </a:t>
            </a:r>
            <a:r>
              <a:rPr lang="en-US" sz="2400" dirty="0" err="1" smtClean="0">
                <a:effectLst/>
              </a:rPr>
              <a:t>harus</a:t>
            </a:r>
            <a:r>
              <a:rPr lang="en-US" sz="2400" dirty="0" smtClean="0">
                <a:effectLst/>
              </a:rPr>
              <a:t> </a:t>
            </a:r>
            <a:r>
              <a:rPr lang="en-US" sz="2400" dirty="0" err="1" smtClean="0">
                <a:effectLst/>
              </a:rPr>
              <a:t>sesuai</a:t>
            </a:r>
            <a:r>
              <a:rPr lang="en-US" sz="2400" dirty="0" smtClean="0">
                <a:effectLst/>
              </a:rPr>
              <a:t> </a:t>
            </a:r>
            <a:r>
              <a:rPr lang="en-US" sz="2400" dirty="0" err="1" smtClean="0">
                <a:effectLst/>
              </a:rPr>
              <a:t>dengan</a:t>
            </a:r>
            <a:r>
              <a:rPr lang="en-US" sz="2400" dirty="0" smtClean="0">
                <a:effectLst/>
              </a:rPr>
              <a:t> </a:t>
            </a:r>
            <a:r>
              <a:rPr lang="en-US" sz="2400" dirty="0" err="1" smtClean="0">
                <a:effectLst/>
              </a:rPr>
              <a:t>daftar</a:t>
            </a:r>
            <a:r>
              <a:rPr lang="en-US" sz="2400" dirty="0" smtClean="0">
                <a:effectLst/>
              </a:rPr>
              <a:t> </a:t>
            </a:r>
            <a:r>
              <a:rPr lang="en-US" sz="2400" dirty="0" err="1" smtClean="0">
                <a:effectLst/>
              </a:rPr>
              <a:t>pustaka</a:t>
            </a:r>
            <a:endParaRPr lang="en-US" sz="2400" dirty="0" smtClean="0">
              <a:effectLst/>
            </a:endParaRPr>
          </a:p>
          <a:p>
            <a:pPr>
              <a:defRPr/>
            </a:pPr>
            <a:r>
              <a:rPr lang="id-ID" sz="2400" dirty="0" smtClean="0">
                <a:effectLst/>
              </a:rPr>
              <a:t>TIDAK PERLU</a:t>
            </a:r>
            <a:r>
              <a:rPr lang="en-US" sz="2400" dirty="0" smtClean="0">
                <a:effectLst/>
              </a:rPr>
              <a:t> ADA KERJASAMA DENGAN MITRA, </a:t>
            </a:r>
            <a:r>
              <a:rPr lang="id-ID" sz="2400" dirty="0" smtClean="0">
                <a:effectLst/>
              </a:rPr>
              <a:t>mengingat output yang </a:t>
            </a:r>
            <a:r>
              <a:rPr lang="id-ID" sz="2400" dirty="0" smtClean="0"/>
              <a:t>belum memberikan nilai kemanfaatan langsung bagi pihak lain</a:t>
            </a:r>
            <a:endParaRPr lang="en-US" sz="2400" dirty="0" smtClean="0">
              <a:effectLst/>
            </a:endParaRPr>
          </a:p>
          <a:p>
            <a:pPr>
              <a:defRPr/>
            </a:pPr>
            <a:endParaRPr lang="en-US" sz="2400" dirty="0" smtClean="0">
              <a:effectLst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AA4DB8F-060D-4599-8077-87FB33A4A2CB}" type="datetime2">
              <a:rPr lang="en-US"/>
              <a:pPr>
                <a:defRPr/>
              </a:pPr>
              <a:t>Monday, September 08, 2014</a:t>
            </a:fld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92F466-53F7-4BD7-A405-FDDB3F0B294A}" type="slidenum">
              <a:rPr lang="id-ID" smtClean="0"/>
              <a:pPr>
                <a:defRPr/>
              </a:pPr>
              <a:t>42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d-ID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32FD7BA-821A-4A36-8C4D-B74C86F73937}" type="datetime2">
              <a:rPr lang="en-US" smtClean="0"/>
              <a:pPr>
                <a:defRPr/>
              </a:pPr>
              <a:t>Monday, September 08, 2014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D67A2F-E382-4305-9C5C-FB58C8E07A16}" type="slidenum">
              <a:rPr lang="id-ID" smtClean="0"/>
              <a:pPr>
                <a:defRPr/>
              </a:pPr>
              <a:t>43</a:t>
            </a:fld>
            <a:endParaRPr lang="id-ID"/>
          </a:p>
        </p:txBody>
      </p:sp>
      <p:pic>
        <p:nvPicPr>
          <p:cNvPr id="7168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5867400" cy="6858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  <p:sp>
        <p:nvSpPr>
          <p:cNvPr id="47110" name="TextBox 5"/>
          <p:cNvSpPr txBox="1">
            <a:spLocks noChangeArrowheads="1"/>
          </p:cNvSpPr>
          <p:nvPr/>
        </p:nvSpPr>
        <p:spPr bwMode="auto">
          <a:xfrm>
            <a:off x="6019800" y="762000"/>
            <a:ext cx="2971800" cy="2246313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solidFill>
                  <a:schemeClr val="bg1"/>
                </a:solidFill>
              </a:rPr>
              <a:t>Menyetujui</a:t>
            </a:r>
          </a:p>
          <a:p>
            <a:pPr eaLnBrk="1" hangingPunct="1"/>
            <a:r>
              <a:rPr lang="en-US">
                <a:solidFill>
                  <a:schemeClr val="bg1"/>
                </a:solidFill>
              </a:rPr>
              <a:t>Wakil Dekan FKIP</a:t>
            </a:r>
          </a:p>
          <a:p>
            <a:pPr eaLnBrk="1" hangingPunct="1"/>
            <a:endParaRPr lang="en-US">
              <a:solidFill>
                <a:schemeClr val="bg1"/>
              </a:solidFill>
            </a:endParaRPr>
          </a:p>
          <a:p>
            <a:pPr eaLnBrk="1" hangingPunct="1"/>
            <a:endParaRPr lang="en-US">
              <a:solidFill>
                <a:schemeClr val="bg1"/>
              </a:solidFill>
            </a:endParaRPr>
          </a:p>
          <a:p>
            <a:pPr eaLnBrk="1" hangingPunct="1"/>
            <a:endParaRPr lang="en-US">
              <a:solidFill>
                <a:schemeClr val="bg1"/>
              </a:solidFill>
            </a:endParaRPr>
          </a:p>
          <a:p>
            <a:pPr eaLnBrk="1" hangingPunct="1"/>
            <a:r>
              <a:rPr lang="en-US">
                <a:solidFill>
                  <a:schemeClr val="bg1"/>
                </a:solidFill>
              </a:rPr>
              <a:t>Dr. Suparman, M.Si</a:t>
            </a:r>
          </a:p>
          <a:p>
            <a:pPr eaLnBrk="1" hangingPunct="1"/>
            <a:r>
              <a:rPr lang="en-US">
                <a:solidFill>
                  <a:schemeClr val="bg1"/>
                </a:solidFill>
              </a:rPr>
              <a:t>NIY 60…….</a:t>
            </a:r>
          </a:p>
        </p:txBody>
      </p:sp>
      <p:sp>
        <p:nvSpPr>
          <p:cNvPr id="47111" name="TextBox 6"/>
          <p:cNvSpPr txBox="1">
            <a:spLocks noChangeArrowheads="1"/>
          </p:cNvSpPr>
          <p:nvPr/>
        </p:nvSpPr>
        <p:spPr bwMode="auto">
          <a:xfrm>
            <a:off x="6019800" y="3810000"/>
            <a:ext cx="3124200" cy="2246313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solidFill>
                  <a:schemeClr val="bg1"/>
                </a:solidFill>
              </a:rPr>
              <a:t>Wakil Rektor Bidang Kemahasiswaan</a:t>
            </a:r>
          </a:p>
          <a:p>
            <a:pPr eaLnBrk="1" hangingPunct="1"/>
            <a:endParaRPr lang="en-US">
              <a:solidFill>
                <a:schemeClr val="bg1"/>
              </a:solidFill>
            </a:endParaRPr>
          </a:p>
          <a:p>
            <a:pPr eaLnBrk="1" hangingPunct="1"/>
            <a:endParaRPr lang="en-US">
              <a:solidFill>
                <a:schemeClr val="bg1"/>
              </a:solidFill>
            </a:endParaRPr>
          </a:p>
          <a:p>
            <a:pPr eaLnBrk="1" hangingPunct="1"/>
            <a:endParaRPr lang="en-US">
              <a:solidFill>
                <a:schemeClr val="bg1"/>
              </a:solidFill>
            </a:endParaRPr>
          </a:p>
          <a:p>
            <a:pPr eaLnBrk="1" hangingPunct="1"/>
            <a:r>
              <a:rPr lang="en-US">
                <a:solidFill>
                  <a:schemeClr val="bg1"/>
                </a:solidFill>
              </a:rPr>
              <a:t>Dr. Abdul Fadlil, MT.</a:t>
            </a:r>
          </a:p>
          <a:p>
            <a:pPr eaLnBrk="1" hangingPunct="1"/>
            <a:r>
              <a:rPr lang="en-US">
                <a:solidFill>
                  <a:schemeClr val="bg1"/>
                </a:solidFill>
              </a:rPr>
              <a:t>NIY 6096…….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1371600" y="1905000"/>
            <a:ext cx="4724400" cy="2362200"/>
          </a:xfrm>
          <a:prstGeom prst="straightConnector1">
            <a:avLst/>
          </a:prstGeom>
          <a:ln w="76200">
            <a:noFill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1143000" y="2209800"/>
            <a:ext cx="5105400" cy="213360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1143000" y="5181600"/>
            <a:ext cx="5029200" cy="38100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09B88B-8834-4D16-BECB-A9525D71139B}" type="slidenum">
              <a:rPr lang="id-ID" smtClean="0"/>
              <a:pPr>
                <a:defRPr/>
              </a:pPr>
              <a:t>44</a:t>
            </a:fld>
            <a:endParaRPr lang="id-ID"/>
          </a:p>
        </p:txBody>
      </p:sp>
      <p:pic>
        <p:nvPicPr>
          <p:cNvPr id="778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3ED2BCCF-D92C-4B1D-9105-49BB8FF96363}" type="datetime2">
              <a:rPr lang="en-US"/>
              <a:pPr>
                <a:defRPr/>
              </a:pPr>
              <a:t>Monday, September 08, 2014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855A28D-BF06-466A-9489-60AED02A4E31}" type="datetime2">
              <a:rPr lang="en-US" smtClean="0"/>
              <a:pPr>
                <a:defRPr/>
              </a:pPr>
              <a:t>Monday, September 08, 2014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C99F2D-BD1F-42C8-AD12-D5ED0D0FF6AB}" type="slidenum">
              <a:rPr lang="id-ID" smtClean="0"/>
              <a:pPr>
                <a:defRPr/>
              </a:pPr>
              <a:t>45</a:t>
            </a:fld>
            <a:endParaRPr lang="id-ID"/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A0E22DB5-0472-4485-B93F-88C8B4AAB2E2}" type="datetime2">
              <a:rPr lang="en-US"/>
              <a:pPr>
                <a:defRPr/>
              </a:pPr>
              <a:t>Monday, September 08, 2014</a:t>
            </a:fld>
            <a:endParaRPr lang="id-ID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094861-CE28-4438-8F67-5E5283817411}" type="slidenum">
              <a:rPr lang="id-ID" smtClean="0"/>
              <a:pPr>
                <a:defRPr/>
              </a:pPr>
              <a:t>46</a:t>
            </a:fld>
            <a:endParaRPr lang="id-ID"/>
          </a:p>
        </p:txBody>
      </p:sp>
      <p:pic>
        <p:nvPicPr>
          <p:cNvPr id="7168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 idx="4294967295"/>
          </p:nvPr>
        </p:nvSpPr>
        <p:spPr>
          <a:xfrm>
            <a:off x="381000" y="685800"/>
            <a:ext cx="8229600" cy="15716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z="9600" smtClean="0">
                <a:effectLst/>
                <a:latin typeface="Bauhaus 93" pitchFamily="82" charset="0"/>
              </a:rPr>
              <a:t>Terimakasih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CF29C98-5CA5-4F15-B766-89876F8B30F7}" type="datetime2">
              <a:rPr lang="en-US"/>
              <a:pPr>
                <a:defRPr/>
              </a:pPr>
              <a:t>Monday, September 08, 2014</a:t>
            </a:fld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75241B-AB48-4CD6-A40A-A9A367FE5259}" type="slidenum">
              <a:rPr lang="id-ID" smtClean="0"/>
              <a:pPr>
                <a:defRPr/>
              </a:pPr>
              <a:t>47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722" name="Text Box 2"/>
          <p:cNvSpPr txBox="1">
            <a:spLocks noChangeArrowheads="1"/>
          </p:cNvSpPr>
          <p:nvPr/>
        </p:nvSpPr>
        <p:spPr bwMode="auto">
          <a:xfrm>
            <a:off x="304800" y="184150"/>
            <a:ext cx="8540750" cy="649288"/>
          </a:xfrm>
          <a:prstGeom prst="rect">
            <a:avLst/>
          </a:prstGeom>
          <a:solidFill>
            <a:srgbClr val="D7FFFF"/>
          </a:solidFill>
          <a:ln w="9525">
            <a:noFill/>
            <a:miter lim="800000"/>
            <a:headEnd/>
            <a:tailEnd/>
          </a:ln>
          <a:effectLst>
            <a:outerShdw dist="161645" dir="2700000" algn="ctr" rotWithShape="0">
              <a:srgbClr val="76FF4B">
                <a:alpha val="50000"/>
              </a:srgbClr>
            </a:outerShdw>
          </a:effectLst>
        </p:spPr>
        <p:txBody>
          <a:bodyPr lIns="181033" tIns="226291" rIns="181033" bIns="226291" anchor="ctr"/>
          <a:lstStyle/>
          <a:p>
            <a:pPr defTabSz="904875">
              <a:defRPr/>
            </a:pPr>
            <a:r>
              <a:rPr lang="en-US" sz="2800" dirty="0" err="1">
                <a:solidFill>
                  <a:srgbClr val="000000"/>
                </a:solidFill>
                <a:latin typeface="Bauhaus 93" pitchFamily="82" charset="0"/>
              </a:rPr>
              <a:t>Pengelompokan</a:t>
            </a:r>
            <a:r>
              <a:rPr lang="en-US" sz="2800" dirty="0">
                <a:solidFill>
                  <a:srgbClr val="000000"/>
                </a:solidFill>
                <a:latin typeface="Bauhaus 93" pitchFamily="82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Bauhaus 93" pitchFamily="82" charset="0"/>
              </a:rPr>
              <a:t>Bidang</a:t>
            </a:r>
            <a:r>
              <a:rPr lang="en-US" sz="2800" dirty="0">
                <a:solidFill>
                  <a:srgbClr val="000000"/>
                </a:solidFill>
                <a:latin typeface="Bauhaus 93" pitchFamily="82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Bauhaus 93" pitchFamily="82" charset="0"/>
              </a:rPr>
              <a:t>Ilmu</a:t>
            </a:r>
            <a:r>
              <a:rPr lang="en-US" sz="2800" dirty="0">
                <a:solidFill>
                  <a:srgbClr val="000000"/>
                </a:solidFill>
                <a:latin typeface="Bauhaus 93" pitchFamily="82" charset="0"/>
              </a:rPr>
              <a:t> PKM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468313" y="985838"/>
            <a:ext cx="8424862" cy="559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516" tIns="45258" rIns="90516" bIns="45258">
            <a:spAutoFit/>
          </a:bodyPr>
          <a:lstStyle>
            <a:lvl1pPr marL="452438" indent="-452438" defTabSz="904875" eaLnBrk="0" hangingPunct="0">
              <a:tabLst>
                <a:tab pos="6215063" algn="l"/>
                <a:tab pos="7015163" algn="r"/>
                <a:tab pos="7196138" algn="l"/>
              </a:tabLs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defTabSz="904875" eaLnBrk="0" hangingPunct="0">
              <a:tabLst>
                <a:tab pos="6215063" algn="l"/>
                <a:tab pos="7015163" algn="r"/>
                <a:tab pos="7196138" algn="l"/>
              </a:tabLs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defTabSz="904875" eaLnBrk="0" hangingPunct="0">
              <a:tabLst>
                <a:tab pos="6215063" algn="l"/>
                <a:tab pos="7015163" algn="r"/>
                <a:tab pos="7196138" algn="l"/>
              </a:tabLs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defTabSz="904875" eaLnBrk="0" hangingPunct="0">
              <a:tabLst>
                <a:tab pos="6215063" algn="l"/>
                <a:tab pos="7015163" algn="r"/>
                <a:tab pos="7196138" algn="l"/>
              </a:tabLs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defTabSz="904875" eaLnBrk="0" hangingPunct="0">
              <a:tabLst>
                <a:tab pos="6215063" algn="l"/>
                <a:tab pos="7015163" algn="r"/>
                <a:tab pos="7196138" algn="l"/>
              </a:tabLs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defTabSz="904875" eaLnBrk="0" fontAlgn="base" hangingPunct="0">
              <a:spcBef>
                <a:spcPct val="0"/>
              </a:spcBef>
              <a:spcAft>
                <a:spcPct val="0"/>
              </a:spcAft>
              <a:tabLst>
                <a:tab pos="6215063" algn="l"/>
                <a:tab pos="7015163" algn="r"/>
                <a:tab pos="7196138" algn="l"/>
              </a:tabLs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defTabSz="904875" eaLnBrk="0" fontAlgn="base" hangingPunct="0">
              <a:spcBef>
                <a:spcPct val="0"/>
              </a:spcBef>
              <a:spcAft>
                <a:spcPct val="0"/>
              </a:spcAft>
              <a:tabLst>
                <a:tab pos="6215063" algn="l"/>
                <a:tab pos="7015163" algn="r"/>
                <a:tab pos="7196138" algn="l"/>
              </a:tabLs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defTabSz="904875" eaLnBrk="0" fontAlgn="base" hangingPunct="0">
              <a:spcBef>
                <a:spcPct val="0"/>
              </a:spcBef>
              <a:spcAft>
                <a:spcPct val="0"/>
              </a:spcAft>
              <a:tabLst>
                <a:tab pos="6215063" algn="l"/>
                <a:tab pos="7015163" algn="r"/>
                <a:tab pos="7196138" algn="l"/>
              </a:tabLs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defTabSz="904875" eaLnBrk="0" fontAlgn="base" hangingPunct="0">
              <a:spcBef>
                <a:spcPct val="0"/>
              </a:spcBef>
              <a:spcAft>
                <a:spcPct val="0"/>
              </a:spcAft>
              <a:tabLst>
                <a:tab pos="6215063" algn="l"/>
                <a:tab pos="7015163" algn="r"/>
                <a:tab pos="7196138" algn="l"/>
              </a:tabLs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>
              <a:lnSpc>
                <a:spcPct val="120000"/>
              </a:lnSpc>
              <a:buFontTx/>
              <a:buAutoNum type="arabicPeriod"/>
            </a:pPr>
            <a:r>
              <a:rPr lang="id-ID"/>
              <a:t>Bidang </a:t>
            </a:r>
            <a:r>
              <a:rPr lang="id-ID">
                <a:solidFill>
                  <a:srgbClr val="FFC000"/>
                </a:solidFill>
              </a:rPr>
              <a:t>Kesehatan</a:t>
            </a:r>
            <a:r>
              <a:rPr lang="id-ID"/>
              <a:t>, yang meliputi: Farmasi, Gizi, Kebidanan, Kedokteran, Kedokteran Gigi, Keperawatan, Kesehatan Masyarakat, </a:t>
            </a:r>
            <a:r>
              <a:rPr lang="id-ID">
                <a:solidFill>
                  <a:srgbClr val="FF66FF"/>
                </a:solidFill>
              </a:rPr>
              <a:t>Psikologi</a:t>
            </a:r>
            <a:r>
              <a:rPr lang="en-US">
                <a:solidFill>
                  <a:srgbClr val="FF66FF"/>
                </a:solidFill>
              </a:rPr>
              <a:t> </a:t>
            </a:r>
          </a:p>
          <a:p>
            <a:pPr>
              <a:lnSpc>
                <a:spcPct val="120000"/>
              </a:lnSpc>
              <a:buFontTx/>
              <a:buAutoNum type="arabicPeriod"/>
            </a:pPr>
            <a:r>
              <a:rPr lang="id-ID"/>
              <a:t>Bidang </a:t>
            </a:r>
            <a:r>
              <a:rPr lang="id-ID">
                <a:solidFill>
                  <a:srgbClr val="FFC000"/>
                </a:solidFill>
              </a:rPr>
              <a:t>Pertanian</a:t>
            </a:r>
            <a:r>
              <a:rPr lang="id-ID"/>
              <a:t>, yang meliputi: Kedokteran Hewan, Kehutanan, Kelautan, Perikanan, Pertanian, Peternakan, Teknologi Pertanian</a:t>
            </a:r>
            <a:r>
              <a:rPr lang="en-US"/>
              <a:t> </a:t>
            </a:r>
          </a:p>
          <a:p>
            <a:pPr>
              <a:lnSpc>
                <a:spcPct val="120000"/>
              </a:lnSpc>
              <a:buFontTx/>
              <a:buAutoNum type="arabicPeriod"/>
            </a:pPr>
            <a:r>
              <a:rPr lang="id-ID"/>
              <a:t>Bidang </a:t>
            </a:r>
            <a:r>
              <a:rPr lang="id-ID">
                <a:solidFill>
                  <a:srgbClr val="FFC000"/>
                </a:solidFill>
              </a:rPr>
              <a:t>MIPA</a:t>
            </a:r>
            <a:r>
              <a:rPr lang="id-ID"/>
              <a:t>, yang meliputi: Astronomi, Biologi, Geografi, Fisika, Kimia, Matematika</a:t>
            </a:r>
            <a:r>
              <a:rPr lang="en-US"/>
              <a:t> </a:t>
            </a:r>
          </a:p>
          <a:p>
            <a:pPr>
              <a:lnSpc>
                <a:spcPct val="120000"/>
              </a:lnSpc>
              <a:buFontTx/>
              <a:buAutoNum type="arabicPeriod"/>
            </a:pPr>
            <a:r>
              <a:rPr lang="id-ID"/>
              <a:t>Bidang </a:t>
            </a:r>
            <a:r>
              <a:rPr lang="id-ID">
                <a:solidFill>
                  <a:srgbClr val="FFC000"/>
                </a:solidFill>
              </a:rPr>
              <a:t>Teknologi dan Rekayasa</a:t>
            </a:r>
            <a:r>
              <a:rPr lang="id-ID"/>
              <a:t>, yang meliputi: Informatika, Teknik, Teknologi Pertanian</a:t>
            </a:r>
            <a:r>
              <a:rPr lang="en-US"/>
              <a:t> </a:t>
            </a:r>
          </a:p>
          <a:p>
            <a:pPr>
              <a:lnSpc>
                <a:spcPct val="120000"/>
              </a:lnSpc>
              <a:buFontTx/>
              <a:buAutoNum type="arabicPeriod"/>
            </a:pPr>
            <a:r>
              <a:rPr lang="id-ID"/>
              <a:t>Bidang </a:t>
            </a:r>
            <a:r>
              <a:rPr lang="id-ID">
                <a:solidFill>
                  <a:srgbClr val="FFC000"/>
                </a:solidFill>
              </a:rPr>
              <a:t>Sosial Ekonomi</a:t>
            </a:r>
            <a:r>
              <a:rPr lang="id-ID"/>
              <a:t>, yang meliputi : Agribisnis (Pertanian), Ekonomi, Ilmu Sosial dan Ilmu Politik</a:t>
            </a:r>
            <a:r>
              <a:rPr lang="en-US"/>
              <a:t> , </a:t>
            </a:r>
            <a:r>
              <a:rPr lang="id-ID">
                <a:solidFill>
                  <a:srgbClr val="FF66FF"/>
                </a:solidFill>
              </a:rPr>
              <a:t>Psikologi</a:t>
            </a:r>
            <a:r>
              <a:rPr lang="en-US">
                <a:solidFill>
                  <a:srgbClr val="FF66FF"/>
                </a:solidFill>
              </a:rPr>
              <a:t> </a:t>
            </a:r>
          </a:p>
          <a:p>
            <a:pPr>
              <a:lnSpc>
                <a:spcPct val="120000"/>
              </a:lnSpc>
              <a:buFontTx/>
              <a:buAutoNum type="arabicPeriod"/>
            </a:pPr>
            <a:r>
              <a:rPr lang="id-ID"/>
              <a:t>Bidang </a:t>
            </a:r>
            <a:r>
              <a:rPr lang="id-ID">
                <a:solidFill>
                  <a:srgbClr val="FFC000"/>
                </a:solidFill>
              </a:rPr>
              <a:t>Humaniora</a:t>
            </a:r>
            <a:r>
              <a:rPr lang="id-ID"/>
              <a:t>, yang meliputi : Agama, Bahasa, Budaya, Filsafat, </a:t>
            </a:r>
            <a:r>
              <a:rPr lang="id-ID">
                <a:solidFill>
                  <a:srgbClr val="FFC000"/>
                </a:solidFill>
              </a:rPr>
              <a:t>Hukum</a:t>
            </a:r>
            <a:r>
              <a:rPr lang="id-ID"/>
              <a:t>, Sastra, Seni</a:t>
            </a:r>
            <a:r>
              <a:rPr lang="en-US"/>
              <a:t> </a:t>
            </a:r>
          </a:p>
          <a:p>
            <a:pPr>
              <a:lnSpc>
                <a:spcPct val="120000"/>
              </a:lnSpc>
              <a:buFontTx/>
              <a:buAutoNum type="arabicPeriod"/>
            </a:pPr>
            <a:r>
              <a:rPr lang="id-ID"/>
              <a:t>Bidang </a:t>
            </a:r>
            <a:r>
              <a:rPr lang="id-ID">
                <a:solidFill>
                  <a:srgbClr val="FFC000"/>
                </a:solidFill>
              </a:rPr>
              <a:t>Pendidikan</a:t>
            </a:r>
            <a:r>
              <a:rPr lang="id-ID"/>
              <a:t>, yang meliputi Program Studi Ilmu-Ilmu Pendidikan di bawah Fakultas Kependidikan, </a:t>
            </a:r>
            <a:r>
              <a:rPr lang="id-ID">
                <a:solidFill>
                  <a:srgbClr val="FF00FF"/>
                </a:solidFill>
              </a:rPr>
              <a:t>Psikologi</a:t>
            </a:r>
            <a:r>
              <a:rPr lang="en-US">
                <a:solidFill>
                  <a:srgbClr val="FF00FF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304800" y="1524000"/>
            <a:ext cx="8531225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516" tIns="45258" rIns="90516" bIns="45258">
            <a:spAutoFit/>
          </a:bodyPr>
          <a:lstStyle>
            <a:lvl1pPr marL="361950" indent="-361950" defTabSz="904875" eaLnBrk="0" hangingPunct="0">
              <a:tabLst>
                <a:tab pos="6215063" algn="l"/>
                <a:tab pos="7015163" algn="r"/>
                <a:tab pos="7196138" algn="l"/>
              </a:tabLs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defTabSz="904875" eaLnBrk="0" hangingPunct="0">
              <a:tabLst>
                <a:tab pos="6215063" algn="l"/>
                <a:tab pos="7015163" algn="r"/>
                <a:tab pos="7196138" algn="l"/>
              </a:tabLs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defTabSz="904875" eaLnBrk="0" hangingPunct="0">
              <a:tabLst>
                <a:tab pos="6215063" algn="l"/>
                <a:tab pos="7015163" algn="r"/>
                <a:tab pos="7196138" algn="l"/>
              </a:tabLs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defTabSz="904875" eaLnBrk="0" hangingPunct="0">
              <a:tabLst>
                <a:tab pos="6215063" algn="l"/>
                <a:tab pos="7015163" algn="r"/>
                <a:tab pos="7196138" algn="l"/>
              </a:tabLs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defTabSz="904875" eaLnBrk="0" hangingPunct="0">
              <a:tabLst>
                <a:tab pos="6215063" algn="l"/>
                <a:tab pos="7015163" algn="r"/>
                <a:tab pos="7196138" algn="l"/>
              </a:tabLs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defTabSz="904875" eaLnBrk="0" fontAlgn="base" hangingPunct="0">
              <a:spcBef>
                <a:spcPct val="0"/>
              </a:spcBef>
              <a:spcAft>
                <a:spcPct val="0"/>
              </a:spcAft>
              <a:tabLst>
                <a:tab pos="6215063" algn="l"/>
                <a:tab pos="7015163" algn="r"/>
                <a:tab pos="7196138" algn="l"/>
              </a:tabLs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defTabSz="904875" eaLnBrk="0" fontAlgn="base" hangingPunct="0">
              <a:spcBef>
                <a:spcPct val="0"/>
              </a:spcBef>
              <a:spcAft>
                <a:spcPct val="0"/>
              </a:spcAft>
              <a:tabLst>
                <a:tab pos="6215063" algn="l"/>
                <a:tab pos="7015163" algn="r"/>
                <a:tab pos="7196138" algn="l"/>
              </a:tabLs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defTabSz="904875" eaLnBrk="0" fontAlgn="base" hangingPunct="0">
              <a:spcBef>
                <a:spcPct val="0"/>
              </a:spcBef>
              <a:spcAft>
                <a:spcPct val="0"/>
              </a:spcAft>
              <a:tabLst>
                <a:tab pos="6215063" algn="l"/>
                <a:tab pos="7015163" algn="r"/>
                <a:tab pos="7196138" algn="l"/>
              </a:tabLs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defTabSz="904875" eaLnBrk="0" fontAlgn="base" hangingPunct="0">
              <a:spcBef>
                <a:spcPct val="0"/>
              </a:spcBef>
              <a:spcAft>
                <a:spcPct val="0"/>
              </a:spcAft>
              <a:tabLst>
                <a:tab pos="6215063" algn="l"/>
                <a:tab pos="7015163" algn="r"/>
                <a:tab pos="7196138" algn="l"/>
              </a:tabLs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>
              <a:spcAft>
                <a:spcPts val="600"/>
              </a:spcAft>
              <a:buFontTx/>
              <a:buChar char="•"/>
            </a:pPr>
            <a:r>
              <a:rPr lang="en-US" sz="2800"/>
              <a:t>Baca dan </a:t>
            </a:r>
            <a:r>
              <a:rPr lang="en-US" sz="2800" b="1">
                <a:solidFill>
                  <a:srgbClr val="FFFF00"/>
                </a:solidFill>
              </a:rPr>
              <a:t>pahami</a:t>
            </a:r>
            <a:r>
              <a:rPr lang="en-US" sz="2800"/>
              <a:t> buku panduan yang disediakan</a:t>
            </a:r>
          </a:p>
          <a:p>
            <a:pPr>
              <a:spcAft>
                <a:spcPts val="600"/>
              </a:spcAft>
              <a:buFontTx/>
              <a:buChar char="•"/>
            </a:pPr>
            <a:r>
              <a:rPr lang="en-US" sz="2800" b="1">
                <a:solidFill>
                  <a:srgbClr val="FFFF00"/>
                </a:solidFill>
              </a:rPr>
              <a:t>Paham</a:t>
            </a:r>
            <a:r>
              <a:rPr lang="en-US" sz="2800"/>
              <a:t> : perbedaan substansi antara PKM-AI dengan PKM yang lain, serta bentuk-bentuk karya penulisan yang lain</a:t>
            </a:r>
          </a:p>
          <a:p>
            <a:pPr>
              <a:spcAft>
                <a:spcPts val="600"/>
              </a:spcAft>
              <a:buFontTx/>
              <a:buChar char="•"/>
            </a:pPr>
            <a:r>
              <a:rPr lang="en-US" sz="2800" b="1">
                <a:solidFill>
                  <a:srgbClr val="FFFF00"/>
                </a:solidFill>
              </a:rPr>
              <a:t>Paham</a:t>
            </a:r>
            <a:r>
              <a:rPr lang="en-US" sz="2800"/>
              <a:t> :  aturan tentang “yang diijinkan” dan “yang tidak diijinkan”, misalnya jumlah halaman, sumber penulisan</a:t>
            </a:r>
          </a:p>
          <a:p>
            <a:pPr>
              <a:spcAft>
                <a:spcPts val="600"/>
              </a:spcAft>
              <a:buFontTx/>
              <a:buChar char="•"/>
            </a:pPr>
            <a:r>
              <a:rPr lang="en-US" sz="2800" b="1">
                <a:solidFill>
                  <a:srgbClr val="FFFF00"/>
                </a:solidFill>
              </a:rPr>
              <a:t>Paham</a:t>
            </a:r>
            <a:r>
              <a:rPr lang="en-US" sz="2800">
                <a:solidFill>
                  <a:srgbClr val="FFFF00"/>
                </a:solidFill>
              </a:rPr>
              <a:t> </a:t>
            </a:r>
            <a:r>
              <a:rPr lang="en-US" sz="2800"/>
              <a:t>: kelengkapan yang harus disertakan</a:t>
            </a:r>
          </a:p>
          <a:p>
            <a:pPr>
              <a:spcAft>
                <a:spcPts val="600"/>
              </a:spcAft>
              <a:buFontTx/>
              <a:buChar char="•"/>
            </a:pPr>
            <a:r>
              <a:rPr lang="en-US" sz="2800" b="1">
                <a:solidFill>
                  <a:srgbClr val="FFFF00"/>
                </a:solidFill>
              </a:rPr>
              <a:t>Patuhi</a:t>
            </a:r>
            <a:r>
              <a:rPr lang="en-US" sz="2800"/>
              <a:t> format dan sistematika penulisan yang telah ditetapkan</a:t>
            </a: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458788" y="285750"/>
            <a:ext cx="8423275" cy="857250"/>
          </a:xfrm>
          <a:prstGeom prst="rect">
            <a:avLst/>
          </a:prstGeom>
          <a:solidFill>
            <a:srgbClr val="D7FFFF"/>
          </a:solidFill>
          <a:ln w="9525">
            <a:noFill/>
            <a:miter lim="800000"/>
            <a:headEnd/>
            <a:tailEnd/>
          </a:ln>
          <a:effectLst>
            <a:outerShdw dist="161645" dir="2700000" algn="ctr" rotWithShape="0">
              <a:srgbClr val="76FF4B">
                <a:alpha val="50000"/>
              </a:srgbClr>
            </a:outerShdw>
          </a:effectLst>
        </p:spPr>
        <p:txBody>
          <a:bodyPr lIns="181033" tIns="226291" rIns="181033" bIns="226291"/>
          <a:lstStyle/>
          <a:p>
            <a:pPr defTabSz="904875">
              <a:defRPr/>
            </a:pPr>
            <a:r>
              <a:rPr lang="en-US" sz="2800" b="1">
                <a:solidFill>
                  <a:srgbClr val="000099"/>
                </a:solidFill>
              </a:rPr>
              <a:t>Modal Dasar Penyusunan Proposal PKM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>
          <a:blipFill>
            <a:blip r:embed="rId3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chemeClr val="bg1"/>
                </a:solidFill>
                <a:latin typeface="Comic Sans MS" pitchFamily="66" charset="0"/>
              </a:rPr>
              <a:t>Tips </a:t>
            </a:r>
            <a:r>
              <a:rPr lang="en-US" sz="3600" b="1" dirty="0" err="1" smtClean="0">
                <a:solidFill>
                  <a:schemeClr val="bg1"/>
                </a:solidFill>
                <a:latin typeface="Comic Sans MS" pitchFamily="66" charset="0"/>
              </a:rPr>
              <a:t>Mencari</a:t>
            </a:r>
            <a:r>
              <a:rPr lang="en-US" sz="3600" b="1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Comic Sans MS" pitchFamily="66" charset="0"/>
              </a:rPr>
              <a:t>Topik</a:t>
            </a:r>
            <a:r>
              <a:rPr lang="en-US" sz="3600" b="1" dirty="0" smtClean="0">
                <a:solidFill>
                  <a:schemeClr val="bg1"/>
                </a:solidFill>
                <a:latin typeface="Comic Sans MS" pitchFamily="66" charset="0"/>
              </a:rPr>
              <a:t> yang </a:t>
            </a:r>
            <a:r>
              <a:rPr lang="en-US" sz="3600" b="1" dirty="0" err="1" smtClean="0">
                <a:solidFill>
                  <a:schemeClr val="bg1"/>
                </a:solidFill>
                <a:latin typeface="Comic Sans MS" pitchFamily="66" charset="0"/>
              </a:rPr>
              <a:t>Kreatif</a:t>
            </a:r>
            <a:r>
              <a:rPr lang="en-US" sz="3600" b="1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Comic Sans MS" pitchFamily="66" charset="0"/>
              </a:rPr>
              <a:t>Secara</a:t>
            </a:r>
            <a:r>
              <a:rPr lang="en-US" sz="3600" b="1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Comic Sans MS" pitchFamily="66" charset="0"/>
              </a:rPr>
              <a:t>Cepat</a:t>
            </a:r>
            <a:r>
              <a:rPr lang="en-US" sz="3600" b="1" dirty="0" smtClean="0">
                <a:solidFill>
                  <a:schemeClr val="bg1"/>
                </a:solidFill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Comic Sans MS" pitchFamily="66" charset="0"/>
              </a:rPr>
              <a:t>dan</a:t>
            </a:r>
            <a:r>
              <a:rPr lang="en-US" sz="3600" b="1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Comic Sans MS" pitchFamily="66" charset="0"/>
              </a:rPr>
              <a:t>Tepat</a:t>
            </a:r>
            <a:endParaRPr lang="en-US" sz="3600" b="1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495800" y="1981200"/>
            <a:ext cx="4419600" cy="16002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smtClean="0">
                <a:latin typeface="Comic Sans MS" pitchFamily="66" charset="0"/>
              </a:rPr>
              <a:t>Pilih masalah aktual, hangat, relevan dan mendesak untuk dipecahkan</a:t>
            </a:r>
          </a:p>
        </p:txBody>
      </p:sp>
      <p:graphicFrame>
        <p:nvGraphicFramePr>
          <p:cNvPr id="1026" name="Object 7"/>
          <p:cNvGraphicFramePr>
            <a:graphicFrameLocks/>
          </p:cNvGraphicFramePr>
          <p:nvPr>
            <p:ph type="clipArt" sz="half" idx="2"/>
          </p:nvPr>
        </p:nvGraphicFramePr>
        <p:xfrm>
          <a:off x="20638" y="3429000"/>
          <a:ext cx="2700337" cy="236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Clip" r:id="rId4" imgW="1779006" imgH="1555687" progId="MS_ClipArt_Gallery.5">
                  <p:embed/>
                </p:oleObj>
              </mc:Choice>
              <mc:Fallback>
                <p:oleObj name="Clip" r:id="rId4" imgW="1779006" imgH="1555687" progId="MS_ClipArt_Gallery.5">
                  <p:embed/>
                  <p:pic>
                    <p:nvPicPr>
                      <p:cNvPr id="0" name="Object 7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38" y="3429000"/>
                        <a:ext cx="2700337" cy="2362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F1C3BC-F83C-4DE2-A878-DEB748F0CF9A}" type="slidenum">
              <a:rPr lang="id-ID"/>
              <a:pPr>
                <a:defRPr/>
              </a:pPr>
              <a:t>7</a:t>
            </a:fld>
            <a:endParaRPr lang="id-ID"/>
          </a:p>
        </p:txBody>
      </p:sp>
      <p:sp>
        <p:nvSpPr>
          <p:cNvPr id="1030" name="AutoShape 4"/>
          <p:cNvSpPr>
            <a:spLocks noChangeArrowheads="1"/>
          </p:cNvSpPr>
          <p:nvPr/>
        </p:nvSpPr>
        <p:spPr bwMode="auto">
          <a:xfrm>
            <a:off x="533400" y="3124200"/>
            <a:ext cx="1676400" cy="838200"/>
          </a:xfrm>
          <a:prstGeom prst="wedgeEllipseCallout">
            <a:avLst>
              <a:gd name="adj1" fmla="val -30116"/>
              <a:gd name="adj2" fmla="val -2653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id-ID"/>
          </a:p>
        </p:txBody>
      </p:sp>
      <p:sp>
        <p:nvSpPr>
          <p:cNvPr id="1031" name="AutoShape 5"/>
          <p:cNvSpPr>
            <a:spLocks noChangeArrowheads="1"/>
          </p:cNvSpPr>
          <p:nvPr/>
        </p:nvSpPr>
        <p:spPr bwMode="auto">
          <a:xfrm>
            <a:off x="1828800" y="4724400"/>
            <a:ext cx="1371600" cy="9144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id-ID"/>
          </a:p>
        </p:txBody>
      </p:sp>
      <p:pic>
        <p:nvPicPr>
          <p:cNvPr id="1032" name="Picture 6" descr="j030125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524000"/>
            <a:ext cx="2641600" cy="208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Text Box 8"/>
          <p:cNvSpPr txBox="1">
            <a:spLocks noChangeArrowheads="1"/>
          </p:cNvSpPr>
          <p:nvPr/>
        </p:nvSpPr>
        <p:spPr bwMode="auto">
          <a:xfrm>
            <a:off x="2971800" y="3886200"/>
            <a:ext cx="5715000" cy="210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4625" indent="-174625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400">
                <a:latin typeface="Comic Sans MS" pitchFamily="66" charset="0"/>
              </a:rPr>
              <a:t>Kaitkan dengan bidang PKM yang ada untuk mencari solusinya</a:t>
            </a:r>
          </a:p>
          <a:p>
            <a:pPr eaLnBrk="1" hangingPunct="1">
              <a:buFontTx/>
              <a:buChar char="•"/>
            </a:pPr>
            <a:r>
              <a:rPr lang="en-US" sz="2400">
                <a:latin typeface="Comic Sans MS" pitchFamily="66" charset="0"/>
              </a:rPr>
              <a:t>Sedapat mungkin bermanfaat langsung bagi masyarakat</a:t>
            </a:r>
          </a:p>
          <a:p>
            <a:pPr eaLnBrk="1" hangingPunct="1">
              <a:spcBef>
                <a:spcPct val="50000"/>
              </a:spcBef>
            </a:pPr>
            <a:endParaRPr lang="id-ID" sz="2400">
              <a:latin typeface="Comic Sans MS" pitchFamily="66" charset="0"/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4D18EEB-8CD4-44A0-9F38-AB11BDFD292C}" type="datetime2">
              <a:rPr lang="en-US"/>
              <a:pPr>
                <a:defRPr/>
              </a:pPr>
              <a:t>Monday, September 08, 2014</a:t>
            </a:fld>
            <a:endParaRPr lang="id-ID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800" dirty="0" smtClean="0">
                <a:solidFill>
                  <a:srgbClr val="FFFF00"/>
                </a:solidFill>
                <a:latin typeface="Comic Sans MS" pitchFamily="66" charset="0"/>
              </a:rPr>
              <a:t>PKM </a:t>
            </a:r>
            <a:r>
              <a:rPr lang="en-US" sz="4800" dirty="0" err="1" smtClean="0">
                <a:solidFill>
                  <a:srgbClr val="FFFF00"/>
                </a:solidFill>
                <a:latin typeface="Comic Sans MS" pitchFamily="66" charset="0"/>
              </a:rPr>
              <a:t>Penelitian</a:t>
            </a:r>
            <a:r>
              <a:rPr lang="en-US" sz="4800" dirty="0" smtClean="0">
                <a:solidFill>
                  <a:srgbClr val="FFFF00"/>
                </a:solidFill>
                <a:latin typeface="Comic Sans MS" pitchFamily="66" charset="0"/>
              </a:rPr>
              <a:t> (PKMP)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3352800" y="1600200"/>
            <a:ext cx="56388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3000" dirty="0" smtClean="0">
                <a:latin typeface="Comic Sans MS" pitchFamily="66" charset="0"/>
              </a:rPr>
              <a:t>PKMP </a:t>
            </a:r>
            <a:r>
              <a:rPr lang="en-US" sz="3000" dirty="0" err="1" smtClean="0">
                <a:latin typeface="Comic Sans MS" pitchFamily="66" charset="0"/>
              </a:rPr>
              <a:t>merupakan</a:t>
            </a:r>
            <a:r>
              <a:rPr lang="en-US" sz="3000" dirty="0" smtClean="0">
                <a:latin typeface="Comic Sans MS" pitchFamily="66" charset="0"/>
              </a:rPr>
              <a:t> </a:t>
            </a:r>
            <a:r>
              <a:rPr lang="en-US" sz="3000" dirty="0" err="1" smtClean="0">
                <a:latin typeface="Comic Sans MS" pitchFamily="66" charset="0"/>
              </a:rPr>
              <a:t>karya</a:t>
            </a:r>
            <a:r>
              <a:rPr lang="en-US" sz="3000" dirty="0" smtClean="0">
                <a:latin typeface="Comic Sans MS" pitchFamily="66" charset="0"/>
              </a:rPr>
              <a:t> </a:t>
            </a:r>
            <a:r>
              <a:rPr lang="en-US" sz="3000" dirty="0" err="1" smtClean="0">
                <a:solidFill>
                  <a:srgbClr val="FFFF00"/>
                </a:solidFill>
                <a:latin typeface="Comic Sans MS" pitchFamily="66" charset="0"/>
              </a:rPr>
              <a:t>kreatif</a:t>
            </a:r>
            <a:r>
              <a:rPr lang="en-US" sz="3000" dirty="0" smtClean="0">
                <a:latin typeface="Comic Sans MS" pitchFamily="66" charset="0"/>
              </a:rPr>
              <a:t> </a:t>
            </a:r>
            <a:r>
              <a:rPr lang="en-US" sz="3000" dirty="0" err="1" smtClean="0">
                <a:latin typeface="Comic Sans MS" pitchFamily="66" charset="0"/>
              </a:rPr>
              <a:t>untuk</a:t>
            </a:r>
            <a:r>
              <a:rPr lang="en-US" sz="3000" dirty="0" smtClean="0">
                <a:latin typeface="Comic Sans MS" pitchFamily="66" charset="0"/>
              </a:rPr>
              <a:t> </a:t>
            </a:r>
            <a:r>
              <a:rPr lang="en-US" sz="3000" dirty="0" err="1" smtClean="0">
                <a:latin typeface="Comic Sans MS" pitchFamily="66" charset="0"/>
              </a:rPr>
              <a:t>menjawab</a:t>
            </a:r>
            <a:r>
              <a:rPr lang="en-US" sz="3000" dirty="0" smtClean="0">
                <a:latin typeface="Comic Sans MS" pitchFamily="66" charset="0"/>
              </a:rPr>
              <a:t> </a:t>
            </a:r>
            <a:r>
              <a:rPr lang="en-US" sz="3000" dirty="0" err="1" smtClean="0">
                <a:latin typeface="Comic Sans MS" pitchFamily="66" charset="0"/>
              </a:rPr>
              <a:t>permasalahan</a:t>
            </a:r>
            <a:r>
              <a:rPr lang="en-US" sz="3000" dirty="0" smtClean="0">
                <a:latin typeface="Comic Sans MS" pitchFamily="66" charset="0"/>
              </a:rPr>
              <a:t>, </a:t>
            </a:r>
            <a:r>
              <a:rPr lang="en-US" sz="3000" dirty="0" err="1" smtClean="0">
                <a:latin typeface="Comic Sans MS" pitchFamily="66" charset="0"/>
              </a:rPr>
              <a:t>pengembangan</a:t>
            </a:r>
            <a:r>
              <a:rPr lang="en-US" sz="3000" dirty="0" smtClean="0">
                <a:latin typeface="Comic Sans MS" pitchFamily="66" charset="0"/>
              </a:rPr>
              <a:t> </a:t>
            </a:r>
            <a:r>
              <a:rPr lang="en-US" sz="3000" dirty="0" err="1" smtClean="0">
                <a:latin typeface="Comic Sans MS" pitchFamily="66" charset="0"/>
              </a:rPr>
              <a:t>dan</a:t>
            </a:r>
            <a:r>
              <a:rPr lang="en-US" sz="3000" dirty="0" smtClean="0">
                <a:latin typeface="Comic Sans MS" pitchFamily="66" charset="0"/>
              </a:rPr>
              <a:t> </a:t>
            </a:r>
            <a:r>
              <a:rPr lang="en-US" sz="3000" dirty="0" err="1" smtClean="0">
                <a:latin typeface="Comic Sans MS" pitchFamily="66" charset="0"/>
              </a:rPr>
              <a:t>teori</a:t>
            </a:r>
            <a:r>
              <a:rPr lang="en-US" sz="3000" dirty="0" smtClean="0">
                <a:latin typeface="Comic Sans MS" pitchFamily="66" charset="0"/>
              </a:rPr>
              <a:t> yang </a:t>
            </a:r>
            <a:r>
              <a:rPr lang="en-US" sz="3000" dirty="0" err="1" smtClean="0">
                <a:latin typeface="Comic Sans MS" pitchFamily="66" charset="0"/>
              </a:rPr>
              <a:t>dilaksanakan</a:t>
            </a:r>
            <a:r>
              <a:rPr lang="en-US" sz="3000" dirty="0" smtClean="0">
                <a:latin typeface="Comic Sans MS" pitchFamily="66" charset="0"/>
              </a:rPr>
              <a:t> </a:t>
            </a:r>
            <a:r>
              <a:rPr lang="en-US" sz="3000" dirty="0" err="1" smtClean="0">
                <a:latin typeface="Comic Sans MS" pitchFamily="66" charset="0"/>
              </a:rPr>
              <a:t>dengan</a:t>
            </a:r>
            <a:r>
              <a:rPr lang="en-US" sz="3000" dirty="0" smtClean="0">
                <a:latin typeface="Comic Sans MS" pitchFamily="66" charset="0"/>
              </a:rPr>
              <a:t> </a:t>
            </a:r>
            <a:r>
              <a:rPr lang="en-US" sz="3000" dirty="0" err="1" smtClean="0">
                <a:latin typeface="Comic Sans MS" pitchFamily="66" charset="0"/>
              </a:rPr>
              <a:t>melakukan</a:t>
            </a:r>
            <a:r>
              <a:rPr lang="en-US" sz="3000" dirty="0" smtClean="0">
                <a:latin typeface="Comic Sans MS" pitchFamily="66" charset="0"/>
              </a:rPr>
              <a:t> </a:t>
            </a:r>
            <a:r>
              <a:rPr lang="en-US" sz="3000" dirty="0" err="1" smtClean="0">
                <a:latin typeface="Comic Sans MS" pitchFamily="66" charset="0"/>
              </a:rPr>
              <a:t>penelitian</a:t>
            </a:r>
            <a:endParaRPr lang="en-US" sz="3000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3000" dirty="0" smtClean="0">
                <a:latin typeface="Comic Sans MS" pitchFamily="66" charset="0"/>
              </a:rPr>
              <a:t>PKMP  </a:t>
            </a:r>
            <a:r>
              <a:rPr lang="en-US" sz="3000" dirty="0" err="1" smtClean="0">
                <a:latin typeface="Comic Sans MS" pitchFamily="66" charset="0"/>
              </a:rPr>
              <a:t>lebih</a:t>
            </a:r>
            <a:r>
              <a:rPr lang="en-US" sz="3000" dirty="0" smtClean="0">
                <a:latin typeface="Comic Sans MS" pitchFamily="66" charset="0"/>
              </a:rPr>
              <a:t> </a:t>
            </a:r>
            <a:r>
              <a:rPr lang="en-US" sz="3000" dirty="0" err="1" smtClean="0">
                <a:latin typeface="Comic Sans MS" pitchFamily="66" charset="0"/>
              </a:rPr>
              <a:t>menekankan</a:t>
            </a:r>
            <a:r>
              <a:rPr lang="en-US" sz="3000" dirty="0" smtClean="0">
                <a:latin typeface="Comic Sans MS" pitchFamily="66" charset="0"/>
              </a:rPr>
              <a:t> </a:t>
            </a:r>
            <a:r>
              <a:rPr lang="en-US" sz="3000" dirty="0" err="1" smtClean="0">
                <a:latin typeface="Comic Sans MS" pitchFamily="66" charset="0"/>
              </a:rPr>
              <a:t>pada</a:t>
            </a:r>
            <a:r>
              <a:rPr lang="en-US" sz="3000" dirty="0" smtClean="0">
                <a:latin typeface="Comic Sans MS" pitchFamily="66" charset="0"/>
              </a:rPr>
              <a:t> </a:t>
            </a:r>
            <a:r>
              <a:rPr lang="en-US" sz="3000" dirty="0" err="1" smtClean="0">
                <a:latin typeface="Comic Sans MS" pitchFamily="66" charset="0"/>
              </a:rPr>
              <a:t>pemecahan</a:t>
            </a:r>
            <a:r>
              <a:rPr lang="en-US" sz="3000" dirty="0" smtClean="0">
                <a:latin typeface="Comic Sans MS" pitchFamily="66" charset="0"/>
              </a:rPr>
              <a:t> </a:t>
            </a:r>
            <a:r>
              <a:rPr lang="en-US" sz="3000" dirty="0" err="1" smtClean="0">
                <a:latin typeface="Comic Sans MS" pitchFamily="66" charset="0"/>
              </a:rPr>
              <a:t>masalah</a:t>
            </a:r>
            <a:r>
              <a:rPr lang="en-US" sz="3000" dirty="0" smtClean="0">
                <a:latin typeface="Comic Sans MS" pitchFamily="66" charset="0"/>
              </a:rPr>
              <a:t> yang </a:t>
            </a:r>
            <a:r>
              <a:rPr lang="en-US" sz="3000" dirty="0" err="1" smtClean="0">
                <a:latin typeface="Comic Sans MS" pitchFamily="66" charset="0"/>
              </a:rPr>
              <a:t>ditunjukkan</a:t>
            </a:r>
            <a:r>
              <a:rPr lang="en-US" sz="3000" dirty="0" smtClean="0">
                <a:latin typeface="Comic Sans MS" pitchFamily="66" charset="0"/>
              </a:rPr>
              <a:t> </a:t>
            </a:r>
            <a:r>
              <a:rPr lang="en-US" sz="3000" dirty="0" err="1" smtClean="0">
                <a:latin typeface="Comic Sans MS" pitchFamily="66" charset="0"/>
              </a:rPr>
              <a:t>pada</a:t>
            </a:r>
            <a:r>
              <a:rPr lang="en-US" sz="3000" dirty="0" smtClean="0">
                <a:latin typeface="Comic Sans MS" pitchFamily="66" charset="0"/>
              </a:rPr>
              <a:t> </a:t>
            </a:r>
            <a:r>
              <a:rPr lang="en-US" sz="3000" dirty="0" err="1" smtClean="0">
                <a:latin typeface="Comic Sans MS" pitchFamily="66" charset="0"/>
              </a:rPr>
              <a:t>metodologi</a:t>
            </a:r>
            <a:r>
              <a:rPr lang="en-US" sz="3000" dirty="0" smtClean="0">
                <a:latin typeface="Comic Sans MS" pitchFamily="66" charset="0"/>
              </a:rPr>
              <a:t> </a:t>
            </a:r>
            <a:r>
              <a:rPr lang="en-US" sz="3000" dirty="0" err="1" smtClean="0">
                <a:latin typeface="Comic Sans MS" pitchFamily="66" charset="0"/>
              </a:rPr>
              <a:t>penelitian</a:t>
            </a:r>
            <a:endParaRPr lang="en-US" sz="30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76988"/>
            <a:ext cx="2133600" cy="365125"/>
          </a:xfrm>
        </p:spPr>
        <p:txBody>
          <a:bodyPr/>
          <a:lstStyle/>
          <a:p>
            <a:pPr>
              <a:defRPr/>
            </a:pPr>
            <a:fld id="{987502E5-2CA2-4350-A36D-DBAB3E0CB500}" type="slidenum">
              <a:rPr lang="id-ID"/>
              <a:pPr>
                <a:defRPr/>
              </a:pPr>
              <a:t>8</a:t>
            </a:fld>
            <a:endParaRPr lang="id-ID"/>
          </a:p>
        </p:txBody>
      </p:sp>
      <p:pic>
        <p:nvPicPr>
          <p:cNvPr id="12299" name="Picture 11" descr="j030525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752600"/>
            <a:ext cx="2868613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Date Placeholder 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5D5F30E-8586-4C4F-AF9F-A4A1C6A9F850}" type="datetime2">
              <a:rPr lang="en-US"/>
              <a:pPr>
                <a:defRPr/>
              </a:pPr>
              <a:t>Monday, September 08, 2014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d-ID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/>
      <p:bldP spid="1229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762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4000" dirty="0" smtClean="0">
                <a:solidFill>
                  <a:srgbClr val="FFFF00"/>
                </a:solidFill>
                <a:latin typeface="Comic Sans MS" pitchFamily="66" charset="0"/>
              </a:rPr>
              <a:t>PKM </a:t>
            </a:r>
            <a:r>
              <a:rPr lang="en-US" sz="4000" dirty="0" err="1" smtClean="0">
                <a:solidFill>
                  <a:srgbClr val="FFFF00"/>
                </a:solidFill>
                <a:latin typeface="Comic Sans MS" pitchFamily="66" charset="0"/>
              </a:rPr>
              <a:t>Penerapan</a:t>
            </a:r>
            <a:r>
              <a:rPr lang="en-US" sz="4000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4000" dirty="0" err="1" smtClean="0">
                <a:solidFill>
                  <a:srgbClr val="FFFF00"/>
                </a:solidFill>
                <a:latin typeface="Comic Sans MS" pitchFamily="66" charset="0"/>
              </a:rPr>
              <a:t>Teknologi</a:t>
            </a:r>
            <a:r>
              <a:rPr lang="en-US" sz="4000" dirty="0" smtClean="0">
                <a:solidFill>
                  <a:srgbClr val="FFFF00"/>
                </a:solidFill>
                <a:latin typeface="Comic Sans MS" pitchFamily="66" charset="0"/>
              </a:rPr>
              <a:t> (PKMT)</a:t>
            </a:r>
          </a:p>
        </p:txBody>
      </p:sp>
      <p:pic>
        <p:nvPicPr>
          <p:cNvPr id="20491" name="Picture 11" descr="j0215086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8600" y="1295400"/>
            <a:ext cx="2227263" cy="4343400"/>
          </a:xfrm>
        </p:spPr>
      </p:pic>
      <p:sp>
        <p:nvSpPr>
          <p:cNvPr id="20486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2438400" y="1066800"/>
            <a:ext cx="6248400" cy="50292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 smtClean="0"/>
              <a:t>PKMT </a:t>
            </a:r>
            <a:r>
              <a:rPr lang="en-US" sz="2400" dirty="0" err="1" smtClean="0"/>
              <a:t>merupakan</a:t>
            </a:r>
            <a:r>
              <a:rPr lang="en-US" sz="2400" dirty="0" smtClean="0"/>
              <a:t> </a:t>
            </a:r>
            <a:r>
              <a:rPr lang="en-US" sz="2400" dirty="0" err="1" smtClean="0"/>
              <a:t>kreativitas</a:t>
            </a:r>
            <a:r>
              <a:rPr lang="en-US" sz="2400" dirty="0" smtClean="0"/>
              <a:t> yang </a:t>
            </a:r>
            <a:r>
              <a:rPr lang="en-US" sz="2400" dirty="0" err="1" smtClean="0"/>
              <a:t>inovatif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menciptakan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karya</a:t>
            </a:r>
            <a:r>
              <a:rPr lang="en-US" sz="2400" dirty="0" smtClean="0"/>
              <a:t> </a:t>
            </a:r>
            <a:r>
              <a:rPr lang="en-US" sz="2400" dirty="0" err="1" smtClean="0"/>
              <a:t>teknologi</a:t>
            </a:r>
            <a:r>
              <a:rPr lang="en-US" sz="2400" dirty="0" smtClean="0"/>
              <a:t> (</a:t>
            </a:r>
            <a:r>
              <a:rPr lang="en-US" sz="2400" dirty="0" err="1" smtClean="0"/>
              <a:t>prototipe</a:t>
            </a:r>
            <a:r>
              <a:rPr lang="en-US" sz="2400" dirty="0" smtClean="0"/>
              <a:t>, model, </a:t>
            </a:r>
            <a:r>
              <a:rPr lang="en-US" sz="2400" dirty="0" err="1" smtClean="0"/>
              <a:t>peralatan</a:t>
            </a:r>
            <a:r>
              <a:rPr lang="en-US" sz="2400" dirty="0" smtClean="0"/>
              <a:t>, </a:t>
            </a:r>
            <a:r>
              <a:rPr lang="en-US" sz="2400" dirty="0" err="1" smtClean="0"/>
              <a:t>proses</a:t>
            </a:r>
            <a:r>
              <a:rPr lang="en-US" sz="2400" dirty="0" smtClean="0"/>
              <a:t>) yang </a:t>
            </a:r>
            <a:r>
              <a:rPr lang="en-US" sz="2400" dirty="0" err="1" smtClean="0"/>
              <a:t>dibutuhkan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kelompok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masyarakat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smtClean="0"/>
              <a:t>(</a:t>
            </a:r>
            <a:r>
              <a:rPr lang="en-US" sz="2400" dirty="0" err="1" smtClean="0"/>
              <a:t>kelompok</a:t>
            </a:r>
            <a:r>
              <a:rPr lang="en-US" sz="2400" dirty="0" smtClean="0"/>
              <a:t> </a:t>
            </a:r>
            <a:r>
              <a:rPr lang="en-US" sz="2400" dirty="0" err="1" smtClean="0"/>
              <a:t>tani</a:t>
            </a:r>
            <a:r>
              <a:rPr lang="en-US" sz="2400" dirty="0" smtClean="0"/>
              <a:t>, </a:t>
            </a:r>
            <a:r>
              <a:rPr lang="en-US" sz="2400" dirty="0" err="1" smtClean="0"/>
              <a:t>industri</a:t>
            </a:r>
            <a:r>
              <a:rPr lang="en-US" sz="2400" dirty="0" smtClean="0"/>
              <a:t> </a:t>
            </a:r>
            <a:r>
              <a:rPr lang="en-US" sz="2400" dirty="0" err="1" smtClean="0"/>
              <a:t>kecil</a:t>
            </a:r>
            <a:r>
              <a:rPr lang="en-US" sz="2400" dirty="0" smtClean="0"/>
              <a:t>, </a:t>
            </a:r>
            <a:r>
              <a:rPr lang="en-US" sz="2400" dirty="0" err="1" smtClean="0"/>
              <a:t>dll</a:t>
            </a:r>
            <a:r>
              <a:rPr lang="en-US" sz="2400" dirty="0" smtClean="0"/>
              <a:t>) </a:t>
            </a:r>
          </a:p>
          <a:p>
            <a:pPr eaLnBrk="1" hangingPunct="1">
              <a:defRPr/>
            </a:pPr>
            <a:r>
              <a:rPr lang="en-US" sz="2400" dirty="0" smtClean="0"/>
              <a:t>PKMT </a:t>
            </a:r>
            <a:r>
              <a:rPr lang="en-US" sz="2400" dirty="0" err="1" smtClean="0"/>
              <a:t>mewajibkan</a:t>
            </a:r>
            <a:r>
              <a:rPr lang="en-US" sz="2400" dirty="0" smtClean="0"/>
              <a:t> </a:t>
            </a:r>
            <a:r>
              <a:rPr lang="en-US" sz="2400" dirty="0" err="1" smtClean="0"/>
              <a:t>mahasiswa</a:t>
            </a:r>
            <a:r>
              <a:rPr lang="en-US" sz="2400" dirty="0" smtClean="0"/>
              <a:t> </a:t>
            </a:r>
            <a:r>
              <a:rPr lang="en-US" sz="2400" dirty="0" err="1" smtClean="0"/>
              <a:t>bertukar</a:t>
            </a:r>
            <a:r>
              <a:rPr lang="en-US" sz="2400" dirty="0" smtClean="0"/>
              <a:t> </a:t>
            </a:r>
            <a:r>
              <a:rPr lang="en-US" sz="2400" dirty="0" err="1" smtClean="0"/>
              <a:t>pikiran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pengusaha</a:t>
            </a:r>
            <a:r>
              <a:rPr lang="en-US" sz="2400" dirty="0" smtClean="0"/>
              <a:t>/</a:t>
            </a:r>
            <a:r>
              <a:rPr lang="en-US" sz="2400" dirty="0" err="1" smtClean="0"/>
              <a:t>pedagang</a:t>
            </a:r>
            <a:r>
              <a:rPr lang="en-US" sz="2400" dirty="0" smtClean="0"/>
              <a:t> </a:t>
            </a:r>
            <a:r>
              <a:rPr lang="en-US" sz="2400" dirty="0" err="1" smtClean="0"/>
              <a:t>kecil</a:t>
            </a:r>
            <a:r>
              <a:rPr lang="en-US" sz="2400" dirty="0" smtClean="0"/>
              <a:t>, </a:t>
            </a:r>
            <a:r>
              <a:rPr lang="en-US" sz="2400" dirty="0" err="1" smtClean="0"/>
              <a:t>koperasi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kelompok</a:t>
            </a:r>
            <a:r>
              <a:rPr lang="en-US" sz="2400" dirty="0" smtClean="0"/>
              <a:t> </a:t>
            </a:r>
            <a:r>
              <a:rPr lang="en-US" sz="2400" dirty="0" err="1" smtClean="0"/>
              <a:t>produktif</a:t>
            </a:r>
            <a:r>
              <a:rPr lang="en-US" sz="2400" dirty="0" smtClean="0"/>
              <a:t> lain</a:t>
            </a:r>
          </a:p>
          <a:p>
            <a:pPr eaLnBrk="1" hangingPunct="1">
              <a:defRPr/>
            </a:pPr>
            <a:r>
              <a:rPr lang="en-US" sz="2400" dirty="0" err="1" smtClean="0">
                <a:solidFill>
                  <a:srgbClr val="FFFF00"/>
                </a:solidFill>
              </a:rPr>
              <a:t>Produk</a:t>
            </a:r>
            <a:r>
              <a:rPr lang="en-US" sz="2400" dirty="0" smtClean="0">
                <a:solidFill>
                  <a:srgbClr val="FFFF00"/>
                </a:solidFill>
              </a:rPr>
              <a:t> PKMT </a:t>
            </a:r>
            <a:r>
              <a:rPr lang="en-US" sz="2400" dirty="0" err="1" smtClean="0">
                <a:solidFill>
                  <a:srgbClr val="FFFF00"/>
                </a:solidFill>
              </a:rPr>
              <a:t>merupakan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solusi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atas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persoalan</a:t>
            </a:r>
            <a:r>
              <a:rPr lang="en-US" sz="2400" dirty="0" smtClean="0">
                <a:solidFill>
                  <a:srgbClr val="FFFF00"/>
                </a:solidFill>
              </a:rPr>
              <a:t> yang </a:t>
            </a:r>
            <a:r>
              <a:rPr lang="en-US" sz="2400" dirty="0" err="1" smtClean="0">
                <a:solidFill>
                  <a:srgbClr val="FFFF00"/>
                </a:solidFill>
              </a:rPr>
              <a:t>diprioritaskan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mitra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endParaRPr lang="id-ID" sz="2400" dirty="0" smtClean="0">
              <a:solidFill>
                <a:srgbClr val="FFFF00"/>
              </a:solidFill>
            </a:endParaRPr>
          </a:p>
          <a:p>
            <a:pPr eaLnBrk="1" hangingPunct="1">
              <a:defRPr/>
            </a:pPr>
            <a:r>
              <a:rPr lang="id-ID" sz="2400" dirty="0" smtClean="0">
                <a:solidFill>
                  <a:srgbClr val="FFFF00"/>
                </a:solidFill>
              </a:rPr>
              <a:t>TIDAK ADA PENELITIAN DLM KEGIATAN INI</a:t>
            </a:r>
            <a:endParaRPr lang="en-US" sz="2400" dirty="0" smtClean="0">
              <a:solidFill>
                <a:srgbClr val="FFFF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35B7D2-EDEE-4869-9429-0DA5414C845B}" type="slidenum">
              <a:rPr lang="id-ID"/>
              <a:pPr>
                <a:defRPr/>
              </a:pPr>
              <a:t>9</a:t>
            </a:fld>
            <a:endParaRPr lang="id-ID"/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2B86EC1-61A3-4116-8AA5-54351B6820B5}" type="datetime2">
              <a:rPr lang="en-US"/>
              <a:pPr>
                <a:defRPr/>
              </a:pPr>
              <a:t>Monday, September 08, 2014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d-ID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/>
      <p:bldP spid="20486" grpId="0"/>
    </p:bldLst>
  </p:timing>
</p:sld>
</file>

<file path=ppt/theme/theme1.xml><?xml version="1.0" encoding="utf-8"?>
<a:theme xmlns:a="http://schemas.openxmlformats.org/drawingml/2006/main" name="Beam">
  <a:themeElements>
    <a:clrScheme name="Beam 1">
      <a:dk1>
        <a:srgbClr val="1A006C"/>
      </a:dk1>
      <a:lt1>
        <a:srgbClr val="FFFFFF"/>
      </a:lt1>
      <a:dk2>
        <a:srgbClr val="000066"/>
      </a:dk2>
      <a:lt2>
        <a:srgbClr val="CCCCFF"/>
      </a:lt2>
      <a:accent1>
        <a:srgbClr val="0099CC"/>
      </a:accent1>
      <a:accent2>
        <a:srgbClr val="6600CC"/>
      </a:accent2>
      <a:accent3>
        <a:srgbClr val="AAAAB8"/>
      </a:accent3>
      <a:accent4>
        <a:srgbClr val="DADADA"/>
      </a:accent4>
      <a:accent5>
        <a:srgbClr val="AACAE2"/>
      </a:accent5>
      <a:accent6>
        <a:srgbClr val="5C00B9"/>
      </a:accent6>
      <a:hlink>
        <a:srgbClr val="9999FF"/>
      </a:hlink>
      <a:folHlink>
        <a:srgbClr val="33CCCC"/>
      </a:folHlink>
    </a:clrScheme>
    <a:fontScheme name="Beam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eam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2242</TotalTime>
  <Words>2621</Words>
  <Application>Microsoft Office PowerPoint</Application>
  <PresentationFormat>On-screen Show (4:3)</PresentationFormat>
  <Paragraphs>431</Paragraphs>
  <Slides>47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64" baseType="lpstr">
      <vt:lpstr>Tahoma</vt:lpstr>
      <vt:lpstr>Arial</vt:lpstr>
      <vt:lpstr>Wingdings</vt:lpstr>
      <vt:lpstr>Verdana</vt:lpstr>
      <vt:lpstr>Comic Sans MS</vt:lpstr>
      <vt:lpstr>Calibri</vt:lpstr>
      <vt:lpstr>Broadway</vt:lpstr>
      <vt:lpstr>Britannic Bold</vt:lpstr>
      <vt:lpstr>Bauhaus 93</vt:lpstr>
      <vt:lpstr>Century Schoolbook</vt:lpstr>
      <vt:lpstr>Script MT Bold</vt:lpstr>
      <vt:lpstr>Trebuchet MS</vt:lpstr>
      <vt:lpstr>MS Gothic</vt:lpstr>
      <vt:lpstr>Arial Unicode MS</vt:lpstr>
      <vt:lpstr>Corbel</vt:lpstr>
      <vt:lpstr>Beam</vt:lpstr>
      <vt:lpstr>Microsoft Clip Gallery</vt:lpstr>
      <vt:lpstr>PENYUSUNAN PROPOSAL PKM  MENUJU  PIMNAS 2015</vt:lpstr>
      <vt:lpstr>PROGRAM KREATIVITAS MAHASISWA</vt:lpstr>
      <vt:lpstr>Bidang PKM dan Muara Kegiatannya</vt:lpstr>
      <vt:lpstr>KRITERIA PKM</vt:lpstr>
      <vt:lpstr>PowerPoint Presentation</vt:lpstr>
      <vt:lpstr>PowerPoint Presentation</vt:lpstr>
      <vt:lpstr>Tips Mencari Topik yang Kreatif Secara Cepat dan Tepat</vt:lpstr>
      <vt:lpstr>PKM Penelitian (PKMP)</vt:lpstr>
      <vt:lpstr>PKM Penerapan Teknologi (PKMT)</vt:lpstr>
      <vt:lpstr>PKM KEWIRAUSAHAAN (PKMK)</vt:lpstr>
      <vt:lpstr>PKM Pengabdian Masyarakat (PKMM)</vt:lpstr>
      <vt:lpstr>PowerPoint Presentation</vt:lpstr>
      <vt:lpstr>PowerPoint Presentation</vt:lpstr>
      <vt:lpstr>Kiat agar Proposal Lolos Seleksi</vt:lpstr>
      <vt:lpstr>PowerPoint Presentation</vt:lpstr>
      <vt:lpstr>PowerPoint Presentation</vt:lpstr>
      <vt:lpstr>PENJELASAN TENTANG SISTEMATIKA PENYUSUNAN PROPOSAL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Tinjauan Pustaka</vt:lpstr>
      <vt:lpstr>PowerPoint Presentation</vt:lpstr>
      <vt:lpstr>Gambaran Rencana Usaha (PKMK)</vt:lpstr>
      <vt:lpstr>Gambaran Umum Masyarakat Sasaran (PKMM)</vt:lpstr>
      <vt:lpstr>PowerPoint Presentation</vt:lpstr>
      <vt:lpstr>PowerPoint Presentation</vt:lpstr>
      <vt:lpstr>PowerPoint Presentation</vt:lpstr>
      <vt:lpstr>METODE PELAKSANAAN PROGRAM PKMM</vt:lpstr>
      <vt:lpstr>METODE PELAKSANAAN  PROGRAM PKMK</vt:lpstr>
      <vt:lpstr>Rincian Biaya</vt:lpstr>
      <vt:lpstr>PowerPoint Presentation</vt:lpstr>
      <vt:lpstr>PowerPoint Presentation</vt:lpstr>
      <vt:lpstr>PowerPoint Presentation</vt:lpstr>
      <vt:lpstr>Rambu-Rambu Umum Penyusunan Proposal</vt:lpstr>
      <vt:lpstr>PowerPoint Presentation</vt:lpstr>
      <vt:lpstr>Rambu-Rambu PKMP</vt:lpstr>
      <vt:lpstr>Rambu-Rambu PKMT</vt:lpstr>
      <vt:lpstr>Rambu-Rambu PKMK</vt:lpstr>
      <vt:lpstr>Rambu-Rambu PKMM</vt:lpstr>
      <vt:lpstr>Rambu-Rambu PKMKC</vt:lpstr>
      <vt:lpstr>PowerPoint Presentation</vt:lpstr>
      <vt:lpstr>PowerPoint Presentation</vt:lpstr>
      <vt:lpstr>PowerPoint Presentation</vt:lpstr>
      <vt:lpstr>PowerPoint Presentation</vt:lpstr>
      <vt:lpstr>Terimakasih</vt:lpstr>
    </vt:vector>
  </TitlesOfParts>
  <Company>GMU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Etika Profesi Teknik</dc:title>
  <dc:creator>Prof. Jamasri</dc:creator>
  <cp:lastModifiedBy>UAD</cp:lastModifiedBy>
  <cp:revision>174</cp:revision>
  <dcterms:created xsi:type="dcterms:W3CDTF">2005-08-02T01:37:15Z</dcterms:created>
  <dcterms:modified xsi:type="dcterms:W3CDTF">2014-09-08T06:19:11Z</dcterms:modified>
</cp:coreProperties>
</file>